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4" r:id="rId3"/>
  </p:sldMasterIdLst>
  <p:notesMasterIdLst>
    <p:notesMasterId r:id="rId52"/>
  </p:notesMasterIdLst>
  <p:sldIdLst>
    <p:sldId id="257" r:id="rId4"/>
    <p:sldId id="262" r:id="rId5"/>
    <p:sldId id="264" r:id="rId6"/>
    <p:sldId id="265" r:id="rId7"/>
    <p:sldId id="268" r:id="rId8"/>
    <p:sldId id="269" r:id="rId9"/>
    <p:sldId id="270" r:id="rId10"/>
    <p:sldId id="299" r:id="rId11"/>
    <p:sldId id="274" r:id="rId12"/>
    <p:sldId id="271" r:id="rId13"/>
    <p:sldId id="272" r:id="rId14"/>
    <p:sldId id="273" r:id="rId15"/>
    <p:sldId id="275" r:id="rId16"/>
    <p:sldId id="276" r:id="rId17"/>
    <p:sldId id="300" r:id="rId18"/>
    <p:sldId id="301" r:id="rId19"/>
    <p:sldId id="302" r:id="rId20"/>
    <p:sldId id="303" r:id="rId21"/>
    <p:sldId id="304" r:id="rId22"/>
    <p:sldId id="305" r:id="rId23"/>
    <p:sldId id="306" r:id="rId24"/>
    <p:sldId id="307" r:id="rId25"/>
    <p:sldId id="308" r:id="rId26"/>
    <p:sldId id="278" r:id="rId27"/>
    <p:sldId id="310" r:id="rId28"/>
    <p:sldId id="277" r:id="rId29"/>
    <p:sldId id="279" r:id="rId30"/>
    <p:sldId id="280" r:id="rId31"/>
    <p:sldId id="281" r:id="rId32"/>
    <p:sldId id="282" r:id="rId33"/>
    <p:sldId id="309" r:id="rId34"/>
    <p:sldId id="283" r:id="rId35"/>
    <p:sldId id="284" r:id="rId36"/>
    <p:sldId id="311" r:id="rId37"/>
    <p:sldId id="285" r:id="rId38"/>
    <p:sldId id="286" r:id="rId39"/>
    <p:sldId id="287" r:id="rId40"/>
    <p:sldId id="288" r:id="rId41"/>
    <p:sldId id="289" r:id="rId42"/>
    <p:sldId id="290" r:id="rId43"/>
    <p:sldId id="291" r:id="rId44"/>
    <p:sldId id="292" r:id="rId45"/>
    <p:sldId id="312" r:id="rId46"/>
    <p:sldId id="294" r:id="rId47"/>
    <p:sldId id="295" r:id="rId48"/>
    <p:sldId id="298" r:id="rId49"/>
    <p:sldId id="297" r:id="rId50"/>
    <p:sldId id="313" r:id="rId5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7D"/>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1"/>
    <p:restoredTop sz="75506" autoAdjust="0"/>
  </p:normalViewPr>
  <p:slideViewPr>
    <p:cSldViewPr snapToGrid="0">
      <p:cViewPr varScale="1">
        <p:scale>
          <a:sx n="87" d="100"/>
          <a:sy n="87" d="100"/>
        </p:scale>
        <p:origin x="15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56C609D-2B79-4DD5-9BE9-551AAA0D4888}" type="datetimeFigureOut">
              <a:rPr lang="fr-FR" smtClean="0"/>
              <a:t>07/11/2024</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E574A4C0-F84E-43ED-8EF7-C42BA84F838D}" type="slidenum">
              <a:rPr lang="fr-FR" smtClean="0"/>
              <a:t>‹N°›</a:t>
            </a:fld>
            <a:endParaRPr lang="fr-FR"/>
          </a:p>
        </p:txBody>
      </p:sp>
    </p:spTree>
    <p:extLst>
      <p:ext uri="{BB962C8B-B14F-4D97-AF65-F5344CB8AC3E}">
        <p14:creationId xmlns:p14="http://schemas.microsoft.com/office/powerpoint/2010/main" val="156231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1" i="0" u="none" strike="noStrike" kern="1200" dirty="0">
                <a:solidFill>
                  <a:schemeClr val="tx1"/>
                </a:solidFill>
                <a:effectLst/>
                <a:latin typeface="+mn-lt"/>
                <a:ea typeface="+mn-ea"/>
                <a:cs typeface="+mn-cs"/>
              </a:rPr>
              <a:t>Un constat pessimiste et inquiétant … concernant notamment la jeunesse </a:t>
            </a:r>
          </a:p>
          <a:p>
            <a:r>
              <a:rPr lang="fr-FR"/>
              <a:t/>
            </a:r>
            <a:br>
              <a:rPr lang="fr-FR"/>
            </a:br>
            <a:endParaRPr lang="fr-FR" sz="1200" b="1" i="0" u="none" strike="noStrike" kern="1200" dirty="0">
              <a:solidFill>
                <a:schemeClr val="tx1"/>
              </a:solidFill>
              <a:effectLst/>
              <a:latin typeface="+mn-lt"/>
              <a:ea typeface="+mn-ea"/>
              <a:cs typeface="+mn-cs"/>
            </a:endParaRPr>
          </a:p>
          <a:p>
            <a:pPr rtl="0" fontAlgn="base"/>
            <a:r>
              <a:rPr lang="fr-FR" sz="1200" b="1" i="0" u="none" strike="noStrike" kern="1200" dirty="0">
                <a:solidFill>
                  <a:schemeClr val="tx1"/>
                </a:solidFill>
                <a:effectLst/>
                <a:latin typeface="+mn-lt"/>
                <a:ea typeface="+mn-ea"/>
                <a:cs typeface="+mn-cs"/>
              </a:rPr>
              <a:t>Augmentation de l’acceptabilité des situations de « sexisme ordinaire » </a:t>
            </a:r>
          </a:p>
          <a:p>
            <a:pPr rtl="0" fontAlgn="base"/>
            <a:r>
              <a:rPr lang="fr-FR" sz="1200" b="1" i="0" u="none" strike="noStrike" kern="1200" dirty="0">
                <a:solidFill>
                  <a:schemeClr val="tx1"/>
                </a:solidFill>
                <a:effectLst/>
                <a:latin typeface="+mn-lt"/>
                <a:ea typeface="+mn-ea"/>
                <a:cs typeface="+mn-cs"/>
              </a:rPr>
              <a:t>Sentiment de révolte qui augmente </a:t>
            </a:r>
          </a:p>
          <a:p>
            <a:endParaRPr lang="fr-FR" dirty="0"/>
          </a:p>
        </p:txBody>
      </p:sp>
      <p:sp>
        <p:nvSpPr>
          <p:cNvPr id="4" name="Espace réservé du numéro de diapositive 3"/>
          <p:cNvSpPr>
            <a:spLocks noGrp="1"/>
          </p:cNvSpPr>
          <p:nvPr>
            <p:ph type="sldNum" sz="quarter" idx="5"/>
          </p:nvPr>
        </p:nvSpPr>
        <p:spPr/>
        <p:txBody>
          <a:bodyPr/>
          <a:lstStyle/>
          <a:p>
            <a:fld id="{E574A4C0-F84E-43ED-8EF7-C42BA84F838D}" type="slidenum">
              <a:rPr lang="fr-FR" smtClean="0"/>
              <a:t>8</a:t>
            </a:fld>
            <a:endParaRPr lang="fr-FR"/>
          </a:p>
        </p:txBody>
      </p:sp>
    </p:spTree>
    <p:extLst>
      <p:ext uri="{BB962C8B-B14F-4D97-AF65-F5344CB8AC3E}">
        <p14:creationId xmlns:p14="http://schemas.microsoft.com/office/powerpoint/2010/main" val="101979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A4C0-F84E-43ED-8EF7-C42BA84F838D}" type="slidenum">
              <a:rPr lang="fr-FR" smtClean="0"/>
              <a:t>11</a:t>
            </a:fld>
            <a:endParaRPr lang="fr-FR"/>
          </a:p>
        </p:txBody>
      </p:sp>
    </p:spTree>
    <p:extLst>
      <p:ext uri="{BB962C8B-B14F-4D97-AF65-F5344CB8AC3E}">
        <p14:creationId xmlns:p14="http://schemas.microsoft.com/office/powerpoint/2010/main" val="389101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74A4C0-F84E-43ED-8EF7-C42BA84F838D}" type="slidenum">
              <a:rPr lang="fr-FR" smtClean="0"/>
              <a:t>21</a:t>
            </a:fld>
            <a:endParaRPr lang="fr-FR"/>
          </a:p>
        </p:txBody>
      </p:sp>
    </p:spTree>
    <p:extLst>
      <p:ext uri="{BB962C8B-B14F-4D97-AF65-F5344CB8AC3E}">
        <p14:creationId xmlns:p14="http://schemas.microsoft.com/office/powerpoint/2010/main" val="207041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74A4C0-F84E-43ED-8EF7-C42BA84F838D}" type="slidenum">
              <a:rPr lang="fr-FR" smtClean="0"/>
              <a:t>30</a:t>
            </a:fld>
            <a:endParaRPr lang="fr-FR"/>
          </a:p>
        </p:txBody>
      </p:sp>
    </p:spTree>
    <p:extLst>
      <p:ext uri="{BB962C8B-B14F-4D97-AF65-F5344CB8AC3E}">
        <p14:creationId xmlns:p14="http://schemas.microsoft.com/office/powerpoint/2010/main" val="251960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74A4C0-F84E-43ED-8EF7-C42BA84F838D}" type="slidenum">
              <a:rPr lang="fr-FR" smtClean="0"/>
              <a:t>31</a:t>
            </a:fld>
            <a:endParaRPr lang="fr-FR"/>
          </a:p>
        </p:txBody>
      </p:sp>
    </p:spTree>
    <p:extLst>
      <p:ext uri="{BB962C8B-B14F-4D97-AF65-F5344CB8AC3E}">
        <p14:creationId xmlns:p14="http://schemas.microsoft.com/office/powerpoint/2010/main" val="299190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Connaissances et ressources sur l'égalité FG pour prévenir les violences de genre, lutter contre les violences sexistes et sexuelles, contre le sexisme et ses manifestations visibles et invisibles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t> Cadre juridique de la lutte contre les LGBTphobies en établissement scolaire. Connaissance des comportements LGBTphobes et des réponses à toutes ces formes (violences, cyberharcèlement…). Travail sur la posture des personnels (accueil, accompagnement, arguments dans les situations de résistances…) et l’engagement des élèves sur ces questions. </a:t>
            </a:r>
          </a:p>
          <a:p>
            <a:endParaRPr lang="fr-FR" dirty="0"/>
          </a:p>
        </p:txBody>
      </p:sp>
      <p:sp>
        <p:nvSpPr>
          <p:cNvPr id="4" name="Espace réservé du numéro de diapositive 3"/>
          <p:cNvSpPr>
            <a:spLocks noGrp="1"/>
          </p:cNvSpPr>
          <p:nvPr>
            <p:ph type="sldNum" sz="quarter" idx="5"/>
          </p:nvPr>
        </p:nvSpPr>
        <p:spPr/>
        <p:txBody>
          <a:bodyPr/>
          <a:lstStyle/>
          <a:p>
            <a:fld id="{E574A4C0-F84E-43ED-8EF7-C42BA84F838D}" type="slidenum">
              <a:rPr lang="fr-FR" smtClean="0"/>
              <a:t>39</a:t>
            </a:fld>
            <a:endParaRPr lang="fr-FR"/>
          </a:p>
        </p:txBody>
      </p:sp>
    </p:spTree>
    <p:extLst>
      <p:ext uri="{BB962C8B-B14F-4D97-AF65-F5344CB8AC3E}">
        <p14:creationId xmlns:p14="http://schemas.microsoft.com/office/powerpoint/2010/main" val="238090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Donner de la valeur : </a:t>
            </a:r>
            <a:r>
              <a:rPr lang="fr-FR" dirty="0" err="1" smtClean="0"/>
              <a:t>evaluter</a:t>
            </a:r>
            <a:endParaRPr lang="fr-FR" dirty="0" smtClean="0"/>
          </a:p>
          <a:p>
            <a:r>
              <a:rPr lang="fr-FR" dirty="0" smtClean="0"/>
              <a:t>Double regard</a:t>
            </a:r>
          </a:p>
          <a:p>
            <a:r>
              <a:rPr lang="fr-FR" dirty="0" smtClean="0"/>
              <a:t>Aller</a:t>
            </a:r>
            <a:r>
              <a:rPr lang="fr-FR" baseline="0" dirty="0" smtClean="0"/>
              <a:t> observer leur travail</a:t>
            </a:r>
            <a:endParaRPr lang="fr-FR" dirty="0"/>
          </a:p>
        </p:txBody>
      </p:sp>
      <p:sp>
        <p:nvSpPr>
          <p:cNvPr id="4" name="Espace réservé du numéro de diapositive 3"/>
          <p:cNvSpPr>
            <a:spLocks noGrp="1"/>
          </p:cNvSpPr>
          <p:nvPr>
            <p:ph type="sldNum" sz="quarter" idx="10"/>
          </p:nvPr>
        </p:nvSpPr>
        <p:spPr/>
        <p:txBody>
          <a:bodyPr/>
          <a:lstStyle/>
          <a:p>
            <a:fld id="{E574A4C0-F84E-43ED-8EF7-C42BA84F838D}" type="slidenum">
              <a:rPr lang="fr-FR" smtClean="0"/>
              <a:t>41</a:t>
            </a:fld>
            <a:endParaRPr lang="fr-FR"/>
          </a:p>
        </p:txBody>
      </p:sp>
    </p:spTree>
    <p:extLst>
      <p:ext uri="{BB962C8B-B14F-4D97-AF65-F5344CB8AC3E}">
        <p14:creationId xmlns:p14="http://schemas.microsoft.com/office/powerpoint/2010/main" val="1799519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C8DD19-163B-DB6A-9731-6B54773AD5C0}"/>
              </a:ext>
            </a:extLst>
          </p:cNvPr>
          <p:cNvPicPr>
            <a:picLocks noChangeAspect="1"/>
          </p:cNvPicPr>
          <p:nvPr userDrawn="1"/>
        </p:nvPicPr>
        <p:blipFill>
          <a:blip r:embed="rId2"/>
          <a:stretch>
            <a:fillRect/>
          </a:stretch>
        </p:blipFill>
        <p:spPr>
          <a:xfrm>
            <a:off x="224758" y="127196"/>
            <a:ext cx="2739811" cy="1869111"/>
          </a:xfrm>
          <a:prstGeom prst="rect">
            <a:avLst/>
          </a:prstGeom>
        </p:spPr>
      </p:pic>
    </p:spTree>
    <p:extLst>
      <p:ext uri="{BB962C8B-B14F-4D97-AF65-F5344CB8AC3E}">
        <p14:creationId xmlns:p14="http://schemas.microsoft.com/office/powerpoint/2010/main" val="395177009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alpha val="20000"/>
          </a:schemeClr>
        </a:solid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8A50FA19-7CFD-9E1B-4AE4-CA9177C277C8}"/>
              </a:ext>
            </a:extLst>
          </p:cNvPr>
          <p:cNvSpPr txBox="1"/>
          <p:nvPr userDrawn="1"/>
        </p:nvSpPr>
        <p:spPr>
          <a:xfrm>
            <a:off x="278296" y="6592659"/>
            <a:ext cx="3814120" cy="246221"/>
          </a:xfrm>
          <a:prstGeom prst="rect">
            <a:avLst/>
          </a:prstGeom>
          <a:noFill/>
        </p:spPr>
        <p:txBody>
          <a:bodyPr wrap="square" rtlCol="0">
            <a:spAutoFit/>
          </a:bodyPr>
          <a:lstStyle/>
          <a:p>
            <a:pPr algn="ctr"/>
            <a:r>
              <a:rPr lang="fr-FR" sz="1000" b="1" i="0" dirty="0">
                <a:solidFill>
                  <a:srgbClr val="00B0F0"/>
                </a:solidFill>
                <a:latin typeface="Comfortaa" pitchFamily="2" charset="0"/>
              </a:rPr>
              <a:t>Lancement de l’Observatoire des Violences de Genre</a:t>
            </a:r>
          </a:p>
        </p:txBody>
      </p:sp>
      <p:sp>
        <p:nvSpPr>
          <p:cNvPr id="13" name="ZoneTexte 12">
            <a:extLst>
              <a:ext uri="{FF2B5EF4-FFF2-40B4-BE49-F238E27FC236}">
                <a16:creationId xmlns:a16="http://schemas.microsoft.com/office/drawing/2014/main" id="{DF77F3F6-90DA-4848-46AF-E601A12E3953}"/>
              </a:ext>
            </a:extLst>
          </p:cNvPr>
          <p:cNvSpPr txBox="1"/>
          <p:nvPr userDrawn="1"/>
        </p:nvSpPr>
        <p:spPr>
          <a:xfrm>
            <a:off x="5538942" y="6614795"/>
            <a:ext cx="1226759" cy="246221"/>
          </a:xfrm>
          <a:prstGeom prst="rect">
            <a:avLst/>
          </a:prstGeom>
          <a:noFill/>
        </p:spPr>
        <p:txBody>
          <a:bodyPr wrap="square" rtlCol="0">
            <a:spAutoFit/>
          </a:bodyPr>
          <a:lstStyle/>
          <a:p>
            <a:pPr algn="ctr"/>
            <a:r>
              <a:rPr lang="fr-FR" sz="1000" b="1" i="0" dirty="0">
                <a:solidFill>
                  <a:srgbClr val="D8117D"/>
                </a:solidFill>
                <a:latin typeface="Comfortaa" pitchFamily="2" charset="0"/>
              </a:rPr>
              <a:t>Montpellier</a:t>
            </a:r>
          </a:p>
        </p:txBody>
      </p:sp>
      <p:sp>
        <p:nvSpPr>
          <p:cNvPr id="14" name="ZoneTexte 13">
            <a:extLst>
              <a:ext uri="{FF2B5EF4-FFF2-40B4-BE49-F238E27FC236}">
                <a16:creationId xmlns:a16="http://schemas.microsoft.com/office/drawing/2014/main" id="{058953ED-CEC9-A36D-4BDC-3B28153B6DE5}"/>
              </a:ext>
            </a:extLst>
          </p:cNvPr>
          <p:cNvSpPr txBox="1"/>
          <p:nvPr userDrawn="1"/>
        </p:nvSpPr>
        <p:spPr>
          <a:xfrm>
            <a:off x="10018045" y="6607693"/>
            <a:ext cx="2008303" cy="246221"/>
          </a:xfrm>
          <a:prstGeom prst="rect">
            <a:avLst/>
          </a:prstGeom>
          <a:noFill/>
        </p:spPr>
        <p:txBody>
          <a:bodyPr wrap="square" rtlCol="0">
            <a:spAutoFit/>
          </a:bodyPr>
          <a:lstStyle/>
          <a:p>
            <a:pPr algn="ctr"/>
            <a:r>
              <a:rPr lang="fr-FR" sz="1000" b="1" i="0" dirty="0">
                <a:solidFill>
                  <a:schemeClr val="accent4">
                    <a:lumMod val="60000"/>
                    <a:lumOff val="40000"/>
                  </a:schemeClr>
                </a:solidFill>
                <a:latin typeface="Comfortaa" pitchFamily="2" charset="0"/>
              </a:rPr>
              <a:t>Vendredi  8 octobre 2024</a:t>
            </a:r>
          </a:p>
        </p:txBody>
      </p:sp>
      <p:pic>
        <p:nvPicPr>
          <p:cNvPr id="6" name="Image 5">
            <a:extLst>
              <a:ext uri="{FF2B5EF4-FFF2-40B4-BE49-F238E27FC236}">
                <a16:creationId xmlns:a16="http://schemas.microsoft.com/office/drawing/2014/main" id="{C4D4A4E5-D1A0-A2CE-3FD8-1D3DE56A11E9}"/>
              </a:ext>
            </a:extLst>
          </p:cNvPr>
          <p:cNvPicPr>
            <a:picLocks noChangeAspect="1"/>
          </p:cNvPicPr>
          <p:nvPr userDrawn="1"/>
        </p:nvPicPr>
        <p:blipFill>
          <a:blip r:embed="rId2"/>
          <a:stretch>
            <a:fillRect/>
          </a:stretch>
        </p:blipFill>
        <p:spPr>
          <a:xfrm>
            <a:off x="244637" y="208719"/>
            <a:ext cx="1429122" cy="974953"/>
          </a:xfrm>
          <a:prstGeom prst="rect">
            <a:avLst/>
          </a:prstGeom>
        </p:spPr>
      </p:pic>
      <p:cxnSp>
        <p:nvCxnSpPr>
          <p:cNvPr id="10" name="Connecteur droit 9">
            <a:extLst>
              <a:ext uri="{FF2B5EF4-FFF2-40B4-BE49-F238E27FC236}">
                <a16:creationId xmlns:a16="http://schemas.microsoft.com/office/drawing/2014/main" id="{F6C689F2-78A9-5EBE-41FE-68D3D303543E}"/>
              </a:ext>
            </a:extLst>
          </p:cNvPr>
          <p:cNvCxnSpPr/>
          <p:nvPr userDrawn="1"/>
        </p:nvCxnSpPr>
        <p:spPr>
          <a:xfrm>
            <a:off x="278296" y="1293412"/>
            <a:ext cx="11748052" cy="0"/>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16" name="Connecteur droit 15">
            <a:extLst>
              <a:ext uri="{FF2B5EF4-FFF2-40B4-BE49-F238E27FC236}">
                <a16:creationId xmlns:a16="http://schemas.microsoft.com/office/drawing/2014/main" id="{F43A6E71-D258-1133-0EF6-EB59F47F2255}"/>
              </a:ext>
            </a:extLst>
          </p:cNvPr>
          <p:cNvCxnSpPr/>
          <p:nvPr userDrawn="1"/>
        </p:nvCxnSpPr>
        <p:spPr>
          <a:xfrm>
            <a:off x="278296" y="6572548"/>
            <a:ext cx="11748052" cy="0"/>
          </a:xfrm>
          <a:prstGeom prst="line">
            <a:avLst/>
          </a:prstGeom>
          <a:ln w="9525"/>
        </p:spPr>
        <p:style>
          <a:lnRef idx="1">
            <a:schemeClr val="accent5"/>
          </a:lnRef>
          <a:fillRef idx="0">
            <a:schemeClr val="accent5"/>
          </a:fillRef>
          <a:effectRef idx="0">
            <a:schemeClr val="accent5"/>
          </a:effectRef>
          <a:fontRef idx="minor">
            <a:schemeClr val="tx1"/>
          </a:fontRef>
        </p:style>
      </p:cxnSp>
      <p:pic>
        <p:nvPicPr>
          <p:cNvPr id="18" name="Image 17">
            <a:extLst>
              <a:ext uri="{FF2B5EF4-FFF2-40B4-BE49-F238E27FC236}">
                <a16:creationId xmlns:a16="http://schemas.microsoft.com/office/drawing/2014/main" id="{E80D69D1-C5DB-8A2E-6D45-E00F47277A9E}"/>
              </a:ext>
            </a:extLst>
          </p:cNvPr>
          <p:cNvPicPr>
            <a:picLocks noChangeAspect="1"/>
          </p:cNvPicPr>
          <p:nvPr userDrawn="1"/>
        </p:nvPicPr>
        <p:blipFill>
          <a:blip r:embed="rId3">
            <a:alphaModFix amt="15000"/>
          </a:blip>
          <a:stretch>
            <a:fillRect/>
          </a:stretch>
        </p:blipFill>
        <p:spPr>
          <a:xfrm>
            <a:off x="1673759" y="1141918"/>
            <a:ext cx="7772400" cy="5492495"/>
          </a:xfrm>
          <a:prstGeom prst="rect">
            <a:avLst/>
          </a:prstGeom>
        </p:spPr>
      </p:pic>
    </p:spTree>
    <p:extLst>
      <p:ext uri="{BB962C8B-B14F-4D97-AF65-F5344CB8AC3E}">
        <p14:creationId xmlns:p14="http://schemas.microsoft.com/office/powerpoint/2010/main" val="199648898"/>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8A50FA19-7CFD-9E1B-4AE4-CA9177C277C8}"/>
              </a:ext>
            </a:extLst>
          </p:cNvPr>
          <p:cNvSpPr txBox="1"/>
          <p:nvPr userDrawn="1"/>
        </p:nvSpPr>
        <p:spPr>
          <a:xfrm>
            <a:off x="278296" y="6592659"/>
            <a:ext cx="3814120" cy="246221"/>
          </a:xfrm>
          <a:prstGeom prst="rect">
            <a:avLst/>
          </a:prstGeom>
          <a:noFill/>
        </p:spPr>
        <p:txBody>
          <a:bodyPr wrap="square" rtlCol="0">
            <a:spAutoFit/>
          </a:bodyPr>
          <a:lstStyle/>
          <a:p>
            <a:pPr algn="ctr"/>
            <a:r>
              <a:rPr lang="fr-FR" sz="1000" b="1" i="0" dirty="0">
                <a:solidFill>
                  <a:srgbClr val="00B0F0"/>
                </a:solidFill>
                <a:latin typeface="Comfortaa" pitchFamily="2" charset="0"/>
              </a:rPr>
              <a:t>Lancement de l’Observatoire des Violences de Genre</a:t>
            </a:r>
          </a:p>
        </p:txBody>
      </p:sp>
      <p:sp>
        <p:nvSpPr>
          <p:cNvPr id="13" name="ZoneTexte 12">
            <a:extLst>
              <a:ext uri="{FF2B5EF4-FFF2-40B4-BE49-F238E27FC236}">
                <a16:creationId xmlns:a16="http://schemas.microsoft.com/office/drawing/2014/main" id="{DF77F3F6-90DA-4848-46AF-E601A12E3953}"/>
              </a:ext>
            </a:extLst>
          </p:cNvPr>
          <p:cNvSpPr txBox="1"/>
          <p:nvPr userDrawn="1"/>
        </p:nvSpPr>
        <p:spPr>
          <a:xfrm>
            <a:off x="5538942" y="6614795"/>
            <a:ext cx="1226759" cy="246221"/>
          </a:xfrm>
          <a:prstGeom prst="rect">
            <a:avLst/>
          </a:prstGeom>
          <a:noFill/>
        </p:spPr>
        <p:txBody>
          <a:bodyPr wrap="square" rtlCol="0">
            <a:spAutoFit/>
          </a:bodyPr>
          <a:lstStyle/>
          <a:p>
            <a:pPr algn="ctr"/>
            <a:r>
              <a:rPr lang="fr-FR" sz="1000" b="1" i="0" dirty="0">
                <a:solidFill>
                  <a:srgbClr val="D8117D"/>
                </a:solidFill>
                <a:latin typeface="Comfortaa" pitchFamily="2" charset="0"/>
              </a:rPr>
              <a:t>Montpellier</a:t>
            </a:r>
          </a:p>
        </p:txBody>
      </p:sp>
      <p:sp>
        <p:nvSpPr>
          <p:cNvPr id="14" name="ZoneTexte 13">
            <a:extLst>
              <a:ext uri="{FF2B5EF4-FFF2-40B4-BE49-F238E27FC236}">
                <a16:creationId xmlns:a16="http://schemas.microsoft.com/office/drawing/2014/main" id="{058953ED-CEC9-A36D-4BDC-3B28153B6DE5}"/>
              </a:ext>
            </a:extLst>
          </p:cNvPr>
          <p:cNvSpPr txBox="1"/>
          <p:nvPr userDrawn="1"/>
        </p:nvSpPr>
        <p:spPr>
          <a:xfrm>
            <a:off x="10018045" y="6607693"/>
            <a:ext cx="2008303" cy="246221"/>
          </a:xfrm>
          <a:prstGeom prst="rect">
            <a:avLst/>
          </a:prstGeom>
          <a:noFill/>
        </p:spPr>
        <p:txBody>
          <a:bodyPr wrap="square" rtlCol="0">
            <a:spAutoFit/>
          </a:bodyPr>
          <a:lstStyle/>
          <a:p>
            <a:pPr algn="ctr"/>
            <a:r>
              <a:rPr lang="fr-FR" sz="1000" b="1" i="0" dirty="0">
                <a:solidFill>
                  <a:schemeClr val="accent4">
                    <a:lumMod val="60000"/>
                    <a:lumOff val="40000"/>
                  </a:schemeClr>
                </a:solidFill>
                <a:latin typeface="Comfortaa" pitchFamily="2" charset="0"/>
              </a:rPr>
              <a:t>Vendredi  8 octobre 2024</a:t>
            </a:r>
          </a:p>
        </p:txBody>
      </p:sp>
      <p:pic>
        <p:nvPicPr>
          <p:cNvPr id="6" name="Image 5">
            <a:extLst>
              <a:ext uri="{FF2B5EF4-FFF2-40B4-BE49-F238E27FC236}">
                <a16:creationId xmlns:a16="http://schemas.microsoft.com/office/drawing/2014/main" id="{C4D4A4E5-D1A0-A2CE-3FD8-1D3DE56A11E9}"/>
              </a:ext>
            </a:extLst>
          </p:cNvPr>
          <p:cNvPicPr>
            <a:picLocks noChangeAspect="1"/>
          </p:cNvPicPr>
          <p:nvPr userDrawn="1"/>
        </p:nvPicPr>
        <p:blipFill>
          <a:blip r:embed="rId2"/>
          <a:stretch>
            <a:fillRect/>
          </a:stretch>
        </p:blipFill>
        <p:spPr>
          <a:xfrm>
            <a:off x="244637" y="208719"/>
            <a:ext cx="1429122" cy="974953"/>
          </a:xfrm>
          <a:prstGeom prst="rect">
            <a:avLst/>
          </a:prstGeom>
        </p:spPr>
      </p:pic>
      <p:cxnSp>
        <p:nvCxnSpPr>
          <p:cNvPr id="10" name="Connecteur droit 9">
            <a:extLst>
              <a:ext uri="{FF2B5EF4-FFF2-40B4-BE49-F238E27FC236}">
                <a16:creationId xmlns:a16="http://schemas.microsoft.com/office/drawing/2014/main" id="{F6C689F2-78A9-5EBE-41FE-68D3D303543E}"/>
              </a:ext>
            </a:extLst>
          </p:cNvPr>
          <p:cNvCxnSpPr/>
          <p:nvPr userDrawn="1"/>
        </p:nvCxnSpPr>
        <p:spPr>
          <a:xfrm>
            <a:off x="278296" y="1293412"/>
            <a:ext cx="11748052" cy="0"/>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16" name="Connecteur droit 15">
            <a:extLst>
              <a:ext uri="{FF2B5EF4-FFF2-40B4-BE49-F238E27FC236}">
                <a16:creationId xmlns:a16="http://schemas.microsoft.com/office/drawing/2014/main" id="{F43A6E71-D258-1133-0EF6-EB59F47F2255}"/>
              </a:ext>
            </a:extLst>
          </p:cNvPr>
          <p:cNvCxnSpPr/>
          <p:nvPr userDrawn="1"/>
        </p:nvCxnSpPr>
        <p:spPr>
          <a:xfrm>
            <a:off x="278296" y="6572548"/>
            <a:ext cx="11748052" cy="0"/>
          </a:xfrm>
          <a:prstGeom prst="line">
            <a:avLst/>
          </a:prstGeom>
          <a:ln w="9525"/>
        </p:spPr>
        <p:style>
          <a:lnRef idx="1">
            <a:schemeClr val="accent5"/>
          </a:lnRef>
          <a:fillRef idx="0">
            <a:schemeClr val="accent5"/>
          </a:fillRef>
          <a:effectRef idx="0">
            <a:schemeClr val="accent5"/>
          </a:effectRef>
          <a:fontRef idx="minor">
            <a:schemeClr val="tx1"/>
          </a:fontRef>
        </p:style>
      </p:cxnSp>
      <p:pic>
        <p:nvPicPr>
          <p:cNvPr id="2" name="Image 1">
            <a:extLst>
              <a:ext uri="{FF2B5EF4-FFF2-40B4-BE49-F238E27FC236}">
                <a16:creationId xmlns:a16="http://schemas.microsoft.com/office/drawing/2014/main" id="{C9069307-31DE-B4F4-A395-16BB1BA72631}"/>
              </a:ext>
            </a:extLst>
          </p:cNvPr>
          <p:cNvPicPr>
            <a:picLocks noChangeAspect="1"/>
          </p:cNvPicPr>
          <p:nvPr userDrawn="1"/>
        </p:nvPicPr>
        <p:blipFill>
          <a:blip r:embed="rId3">
            <a:alphaModFix amt="15000"/>
          </a:blip>
          <a:stretch>
            <a:fillRect/>
          </a:stretch>
        </p:blipFill>
        <p:spPr>
          <a:xfrm>
            <a:off x="1978437" y="1183672"/>
            <a:ext cx="7811739" cy="5520294"/>
          </a:xfrm>
          <a:prstGeom prst="rect">
            <a:avLst/>
          </a:prstGeom>
        </p:spPr>
      </p:pic>
    </p:spTree>
    <p:extLst>
      <p:ext uri="{BB962C8B-B14F-4D97-AF65-F5344CB8AC3E}">
        <p14:creationId xmlns:p14="http://schemas.microsoft.com/office/powerpoint/2010/main" val="2317518589"/>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551046"/>
      </p:ext>
    </p:extLst>
  </p:cSld>
  <p:clrMap bg1="lt1" tx1="dk1" bg2="lt2" tx2="dk2" accent1="accent1" accent2="accent2" accent3="accent3" accent4="accent4" accent5="accent5" accent6="accent6" hlink="hlink" folHlink="folHlink"/>
  <p:sldLayoutIdLst>
    <p:sldLayoutId id="2147483651" r:id="rId1"/>
  </p:sldLayoutIdLst>
  <p:transition spd="slow">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634228"/>
      </p:ext>
    </p:extLst>
  </p:cSld>
  <p:clrMap bg1="lt1" tx1="dk1" bg2="lt2" tx2="dk2" accent1="accent1" accent2="accent2" accent3="accent3" accent4="accent4" accent5="accent5" accent6="accent6" hlink="hlink" folHlink="folHlink"/>
  <p:sldLayoutIdLst>
    <p:sldLayoutId id="2147483653" r:id="rId1"/>
  </p:sldLayoutIdLst>
  <p:transition spd="slow">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345507"/>
      </p:ext>
    </p:extLst>
  </p:cSld>
  <p:clrMap bg1="lt1" tx1="dk1" bg2="lt2" tx2="dk2" accent1="accent1" accent2="accent2" accent3="accent3" accent4="accent4" accent5="accent5" accent6="accent6" hlink="hlink" folHlink="folHlink"/>
  <p:sldLayoutIdLst>
    <p:sldLayoutId id="2147483655" r:id="rId1"/>
  </p:sldLayoutIdLst>
  <p:transition spd="slow">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situationdeharcelementpersonnels@ac-montpellier.fr"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gouv.fr/bo/21/Hebdo36/MENE2128373C.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gouv.fr/bo/21/Hebdo36/MENE2128373C.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observatoiredesviolencesdegenre@ac-montpellier.fr" TargetMode="External"/><Relationship Id="rId2" Type="http://schemas.openxmlformats.org/officeDocument/2006/relationships/hyperlink" Target="https://www.ac-montpellier.fr/observatoire-academique-des-violences-sexistes-et-sexuelles-lgbtphobes-126504"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c-montpellier.fr/observatoire-academique-des-violences-sexistes-et-sexuelles-lgbtphobes-126504"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duscol.education.fr/1590/prevenir-les-lgbtphobies-en-milieu-scolaire" TargetMode="External"/><Relationship Id="rId2" Type="http://schemas.openxmlformats.org/officeDocument/2006/relationships/hyperlink" Target="https://padlet.com/egalitedesgenresetsexualites/galit-des-genres-et-des-sexualit-s-acad-mie-de-montpellier-wv5lw46xr0gnl8xe"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app.wooclap.com/LGBTQUIZZ?from=event-pag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D29E76A-5855-A0AB-29E9-7EC8DAC7C3F3}"/>
              </a:ext>
            </a:extLst>
          </p:cNvPr>
          <p:cNvSpPr txBox="1"/>
          <p:nvPr/>
        </p:nvSpPr>
        <p:spPr>
          <a:xfrm>
            <a:off x="2989383" y="5380892"/>
            <a:ext cx="6213231" cy="1200329"/>
          </a:xfrm>
          <a:prstGeom prst="rect">
            <a:avLst/>
          </a:prstGeom>
          <a:noFill/>
        </p:spPr>
        <p:txBody>
          <a:bodyPr wrap="square" rtlCol="0">
            <a:spAutoFit/>
          </a:bodyPr>
          <a:lstStyle/>
          <a:p>
            <a:pPr algn="ctr"/>
            <a:r>
              <a:rPr lang="fr-FR" sz="2400" b="1" dirty="0"/>
              <a:t>Journée de lancement</a:t>
            </a:r>
          </a:p>
          <a:p>
            <a:pPr algn="ctr"/>
            <a:r>
              <a:rPr lang="fr-FR" sz="2400" dirty="0">
                <a:latin typeface="+mj-lt"/>
              </a:rPr>
              <a:t>Montpellier</a:t>
            </a:r>
          </a:p>
          <a:p>
            <a:pPr algn="ctr"/>
            <a:r>
              <a:rPr lang="fr-FR" sz="2400" dirty="0">
                <a:latin typeface="+mj-lt"/>
              </a:rPr>
              <a:t>Vendredi 8 </a:t>
            </a:r>
            <a:r>
              <a:rPr lang="fr-FR" sz="2400" dirty="0" smtClean="0">
                <a:latin typeface="+mj-lt"/>
              </a:rPr>
              <a:t>novembre 2024</a:t>
            </a:r>
            <a:endParaRPr lang="fr-FR" sz="2400" dirty="0">
              <a:latin typeface="+mj-lt"/>
            </a:endParaRPr>
          </a:p>
        </p:txBody>
      </p:sp>
      <p:pic>
        <p:nvPicPr>
          <p:cNvPr id="5" name="Image 4">
            <a:extLst>
              <a:ext uri="{FF2B5EF4-FFF2-40B4-BE49-F238E27FC236}">
                <a16:creationId xmlns:a16="http://schemas.microsoft.com/office/drawing/2014/main" id="{1F8BC1B0-8202-1474-4EF5-B6A68E24285E}"/>
              </a:ext>
            </a:extLst>
          </p:cNvPr>
          <p:cNvPicPr>
            <a:picLocks noChangeAspect="1"/>
          </p:cNvPicPr>
          <p:nvPr/>
        </p:nvPicPr>
        <p:blipFill>
          <a:blip r:embed="rId2"/>
          <a:stretch>
            <a:fillRect/>
          </a:stretch>
        </p:blipFill>
        <p:spPr>
          <a:xfrm>
            <a:off x="2373430" y="2250831"/>
            <a:ext cx="7445139" cy="2739811"/>
          </a:xfrm>
          <a:prstGeom prst="rect">
            <a:avLst/>
          </a:prstGeom>
        </p:spPr>
      </p:pic>
    </p:spTree>
    <p:extLst>
      <p:ext uri="{BB962C8B-B14F-4D97-AF65-F5344CB8AC3E}">
        <p14:creationId xmlns:p14="http://schemas.microsoft.com/office/powerpoint/2010/main" val="4241528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38B9FCB-0FE2-4E30-AFE6-07BDC04D839C}"/>
              </a:ext>
            </a:extLst>
          </p:cNvPr>
          <p:cNvPicPr>
            <a:picLocks noChangeAspect="1"/>
          </p:cNvPicPr>
          <p:nvPr/>
        </p:nvPicPr>
        <p:blipFill>
          <a:blip r:embed="rId2"/>
          <a:stretch>
            <a:fillRect/>
          </a:stretch>
        </p:blipFill>
        <p:spPr>
          <a:xfrm>
            <a:off x="3011265" y="86243"/>
            <a:ext cx="6125404" cy="6457790"/>
          </a:xfrm>
          <a:prstGeom prst="rect">
            <a:avLst/>
          </a:prstGeom>
        </p:spPr>
      </p:pic>
    </p:spTree>
    <p:extLst>
      <p:ext uri="{BB962C8B-B14F-4D97-AF65-F5344CB8AC3E}">
        <p14:creationId xmlns:p14="http://schemas.microsoft.com/office/powerpoint/2010/main" val="2348946941"/>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14180FB-59B8-4B9E-9B39-5FBC7400DB1E}"/>
              </a:ext>
            </a:extLst>
          </p:cNvPr>
          <p:cNvPicPr>
            <a:picLocks noChangeAspect="1"/>
          </p:cNvPicPr>
          <p:nvPr/>
        </p:nvPicPr>
        <p:blipFill>
          <a:blip r:embed="rId3"/>
          <a:stretch>
            <a:fillRect/>
          </a:stretch>
        </p:blipFill>
        <p:spPr>
          <a:xfrm>
            <a:off x="2504574" y="1610020"/>
            <a:ext cx="3591426" cy="4658375"/>
          </a:xfrm>
          <a:prstGeom prst="rect">
            <a:avLst/>
          </a:prstGeom>
        </p:spPr>
      </p:pic>
      <p:pic>
        <p:nvPicPr>
          <p:cNvPr id="9" name="Image 8">
            <a:extLst>
              <a:ext uri="{FF2B5EF4-FFF2-40B4-BE49-F238E27FC236}">
                <a16:creationId xmlns:a16="http://schemas.microsoft.com/office/drawing/2014/main" id="{DD150384-EA12-4C47-A1CE-AFD7B64FE9DE}"/>
              </a:ext>
            </a:extLst>
          </p:cNvPr>
          <p:cNvPicPr>
            <a:picLocks noChangeAspect="1"/>
          </p:cNvPicPr>
          <p:nvPr/>
        </p:nvPicPr>
        <p:blipFill>
          <a:blip r:embed="rId4"/>
          <a:stretch>
            <a:fillRect/>
          </a:stretch>
        </p:blipFill>
        <p:spPr>
          <a:xfrm>
            <a:off x="6096000" y="2457864"/>
            <a:ext cx="3629532" cy="2962688"/>
          </a:xfrm>
          <a:prstGeom prst="rect">
            <a:avLst/>
          </a:prstGeom>
        </p:spPr>
      </p:pic>
    </p:spTree>
    <p:extLst>
      <p:ext uri="{BB962C8B-B14F-4D97-AF65-F5344CB8AC3E}">
        <p14:creationId xmlns:p14="http://schemas.microsoft.com/office/powerpoint/2010/main" val="374227133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1738531"/>
            <a:ext cx="9362364" cy="6186309"/>
          </a:xfrm>
          <a:prstGeom prst="rect">
            <a:avLst/>
          </a:prstGeom>
          <a:noFill/>
        </p:spPr>
        <p:txBody>
          <a:bodyPr wrap="square" rtlCol="0">
            <a:spAutoFit/>
          </a:bodyPr>
          <a:lstStyle/>
          <a:p>
            <a:r>
              <a:rPr lang="fr-FR" sz="3600" b="1" dirty="0"/>
              <a:t>Fonctionnement global de l’observatoire</a:t>
            </a:r>
          </a:p>
          <a:p>
            <a:endParaRPr lang="fr-FR" sz="3600" dirty="0"/>
          </a:p>
          <a:p>
            <a:pPr marL="342900" indent="-342900" algn="just">
              <a:buFont typeface="Arial" panose="020B0604020202020204" pitchFamily="34" charset="0"/>
              <a:buChar char="•"/>
            </a:pPr>
            <a:r>
              <a:rPr lang="fr-FR" sz="2400" dirty="0"/>
              <a:t>Trois axes de travail avec des objectifs définis en début d’année</a:t>
            </a:r>
          </a:p>
          <a:p>
            <a:pPr algn="just"/>
            <a:endParaRPr lang="fr-FR" sz="2400" dirty="0"/>
          </a:p>
          <a:p>
            <a:pPr marL="342900" indent="-342900" algn="just">
              <a:buFont typeface="Arial" panose="020B0604020202020204" pitchFamily="34" charset="0"/>
              <a:buChar char="•"/>
            </a:pPr>
            <a:r>
              <a:rPr lang="fr-FR" sz="2400" dirty="0"/>
              <a:t>Réunions de travail </a:t>
            </a:r>
            <a:r>
              <a:rPr lang="fr-FR" sz="2400" dirty="0" smtClean="0"/>
              <a:t>animées </a:t>
            </a:r>
            <a:r>
              <a:rPr lang="fr-FR" sz="2400" dirty="0"/>
              <a:t>par un binôme par axe s’entourant de personnes internes et externes à l’Education Nationale en fonction des thématiques </a:t>
            </a:r>
          </a:p>
          <a:p>
            <a:pPr algn="just"/>
            <a:endParaRPr lang="fr-FR" sz="2400" dirty="0"/>
          </a:p>
          <a:p>
            <a:pPr marL="342900" indent="-342900" algn="just">
              <a:buFont typeface="Arial" panose="020B0604020202020204" pitchFamily="34" charset="0"/>
              <a:buChar char="•"/>
            </a:pPr>
            <a:r>
              <a:rPr lang="fr-FR" sz="2400" dirty="0"/>
              <a:t>Deux réunions élargies dans l’année incluant (définition des objectifs en début d’année, bilan en fin d’année) incluant un temps de formation commun</a:t>
            </a:r>
          </a:p>
          <a:p>
            <a:pPr marL="571500" indent="-571500">
              <a:buFont typeface="Arial" panose="020B0604020202020204" pitchFamily="34" charset="0"/>
              <a:buChar char="•"/>
            </a:pPr>
            <a:endParaRPr lang="fr-FR" sz="3600" dirty="0"/>
          </a:p>
          <a:p>
            <a:endParaRPr lang="fr-FR" sz="3600" dirty="0"/>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308708485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1718131"/>
            <a:ext cx="9362364" cy="5632311"/>
          </a:xfrm>
          <a:prstGeom prst="rect">
            <a:avLst/>
          </a:prstGeom>
          <a:noFill/>
        </p:spPr>
        <p:txBody>
          <a:bodyPr wrap="square" rtlCol="0">
            <a:spAutoFit/>
          </a:bodyPr>
          <a:lstStyle/>
          <a:p>
            <a:pPr algn="just"/>
            <a:r>
              <a:rPr lang="fr-FR" sz="3200" b="1" dirty="0">
                <a:solidFill>
                  <a:srgbClr val="00B0F0"/>
                </a:solidFill>
              </a:rPr>
              <a:t>Axe </a:t>
            </a:r>
            <a:r>
              <a:rPr lang="fr-FR" sz="3200" b="1" dirty="0" smtClean="0">
                <a:solidFill>
                  <a:srgbClr val="00B0F0"/>
                </a:solidFill>
              </a:rPr>
              <a:t>1</a:t>
            </a:r>
          </a:p>
          <a:p>
            <a:pPr algn="just"/>
            <a:r>
              <a:rPr lang="fr-FR" sz="3200" b="1" dirty="0" smtClean="0">
                <a:solidFill>
                  <a:srgbClr val="00B0F0"/>
                </a:solidFill>
              </a:rPr>
              <a:t>Sophie </a:t>
            </a:r>
            <a:r>
              <a:rPr lang="fr-FR" sz="3200" b="1" dirty="0" err="1" smtClean="0">
                <a:solidFill>
                  <a:srgbClr val="00B0F0"/>
                </a:solidFill>
              </a:rPr>
              <a:t>Gambarotto</a:t>
            </a:r>
            <a:r>
              <a:rPr lang="fr-FR" sz="3200" b="1" dirty="0" smtClean="0">
                <a:solidFill>
                  <a:srgbClr val="00B0F0"/>
                </a:solidFill>
              </a:rPr>
              <a:t> et Deborah </a:t>
            </a:r>
            <a:r>
              <a:rPr lang="fr-FR" sz="3200" b="1" dirty="0" err="1" smtClean="0">
                <a:solidFill>
                  <a:srgbClr val="00B0F0"/>
                </a:solidFill>
              </a:rPr>
              <a:t>Lavaud</a:t>
            </a:r>
            <a:r>
              <a:rPr lang="fr-FR" sz="3200" b="1" dirty="0" err="1">
                <a:solidFill>
                  <a:srgbClr val="00B0F0"/>
                </a:solidFill>
              </a:rPr>
              <a:t>-</a:t>
            </a:r>
            <a:r>
              <a:rPr lang="fr-FR" sz="3200" b="1" dirty="0" err="1" smtClean="0">
                <a:solidFill>
                  <a:srgbClr val="00B0F0"/>
                </a:solidFill>
              </a:rPr>
              <a:t>Charrondière</a:t>
            </a:r>
            <a:endParaRPr lang="fr-FR" sz="3200" b="1" dirty="0"/>
          </a:p>
          <a:p>
            <a:pPr algn="just"/>
            <a:endParaRPr lang="fr-FR" sz="3200" b="1" dirty="0"/>
          </a:p>
          <a:p>
            <a:pPr marL="457200" indent="-457200" algn="just">
              <a:buFont typeface="Arial" panose="020B0604020202020204" pitchFamily="34" charset="0"/>
              <a:buChar char="•"/>
            </a:pPr>
            <a:r>
              <a:rPr lang="fr-FR" sz="3200" dirty="0"/>
              <a:t>Faire une veille active pour recueillir et consigner toutes les situations de violence sexistes, sexuelles et LGBTQIA+phobes</a:t>
            </a:r>
          </a:p>
          <a:p>
            <a:pPr algn="just"/>
            <a:endParaRPr lang="fr-FR" sz="3200" dirty="0"/>
          </a:p>
          <a:p>
            <a:pPr marL="457200" indent="-457200">
              <a:buFont typeface="Arial" panose="020B0604020202020204" pitchFamily="34" charset="0"/>
              <a:buChar char="•"/>
            </a:pPr>
            <a:r>
              <a:rPr lang="fr-FR" sz="3200" dirty="0"/>
              <a:t>Mesurer l’ampleur de celles-ci dans les établissements scolaires (élèves comme personnels)</a:t>
            </a:r>
          </a:p>
          <a:p>
            <a:endParaRPr lang="fr-FR" sz="3600" dirty="0"/>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2244202052"/>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1438280"/>
            <a:ext cx="9362364" cy="4647426"/>
          </a:xfrm>
          <a:prstGeom prst="rect">
            <a:avLst/>
          </a:prstGeom>
          <a:noFill/>
        </p:spPr>
        <p:txBody>
          <a:bodyPr wrap="square" rtlCol="0">
            <a:spAutoFit/>
          </a:bodyPr>
          <a:lstStyle/>
          <a:p>
            <a:pPr algn="ctr"/>
            <a:r>
              <a:rPr lang="fr-FR" sz="3200" b="1" dirty="0"/>
              <a:t>Chiffres nationaux</a:t>
            </a:r>
          </a:p>
          <a:p>
            <a:endParaRPr lang="fr-FR" sz="2400" dirty="0"/>
          </a:p>
          <a:p>
            <a:pPr marL="285750" indent="-285750" algn="just">
              <a:buFont typeface="Arial" panose="020B0604020202020204" pitchFamily="34" charset="0"/>
              <a:buChar char="•"/>
            </a:pPr>
            <a:r>
              <a:rPr lang="fr-FR" sz="2400" dirty="0"/>
              <a:t>Lettre de l’observatoire national des violences faites aux femmes (mars 2024 / données 2022)</a:t>
            </a:r>
          </a:p>
          <a:p>
            <a:pPr algn="just"/>
            <a:endParaRPr lang="fr-FR" sz="2400" dirty="0"/>
          </a:p>
          <a:p>
            <a:pPr marL="285750" indent="-285750" algn="just">
              <a:buFont typeface="Arial" panose="020B0604020202020204" pitchFamily="34" charset="0"/>
              <a:buChar char="•"/>
            </a:pPr>
            <a:r>
              <a:rPr lang="fr-FR" sz="2400" dirty="0"/>
              <a:t>Enquête SIVIS (bureau DEPP B3)</a:t>
            </a:r>
          </a:p>
          <a:p>
            <a:pPr algn="just"/>
            <a:endParaRPr lang="fr-FR" sz="2400" dirty="0"/>
          </a:p>
          <a:p>
            <a:pPr marL="285750" indent="-285750" algn="just">
              <a:buFont typeface="Arial" panose="020B0604020202020204" pitchFamily="34" charset="0"/>
              <a:buChar char="•"/>
            </a:pPr>
            <a:r>
              <a:rPr lang="fr-FR" sz="2400" dirty="0"/>
              <a:t>Enquête nationale de climat scolaire et de victimation (bureau DEPP B3)</a:t>
            </a:r>
          </a:p>
          <a:p>
            <a:pPr algn="just"/>
            <a:endParaRPr lang="fr-FR" sz="2400" dirty="0"/>
          </a:p>
          <a:p>
            <a:pPr marL="285750" indent="-285750" algn="just">
              <a:buFont typeface="Arial" panose="020B0604020202020204" pitchFamily="34" charset="0"/>
              <a:buChar char="•"/>
            </a:pPr>
            <a:r>
              <a:rPr lang="fr-FR" sz="2400" dirty="0"/>
              <a:t>Enquête Fondation Jean Jaurès/DILCRAH/IFOP 2018 LGBTQI</a:t>
            </a:r>
          </a:p>
          <a:p>
            <a:pPr marL="285750" indent="-285750" algn="just">
              <a:buFont typeface="Arial" panose="020B0604020202020204" pitchFamily="34" charset="0"/>
              <a:buChar char="•"/>
            </a:pPr>
            <a:endParaRPr lang="fr-FR" sz="2400" dirty="0"/>
          </a:p>
          <a:p>
            <a:pPr marL="285750" indent="-285750" algn="just">
              <a:buFont typeface="Arial" panose="020B0604020202020204" pitchFamily="34" charset="0"/>
              <a:buChar char="•"/>
            </a:pPr>
            <a:r>
              <a:rPr lang="fr-FR" sz="2400" dirty="0"/>
              <a:t>Rapport sur les LGBTphobies 2024, SOShomophobie</a:t>
            </a:r>
          </a:p>
        </p:txBody>
      </p:sp>
    </p:spTree>
    <p:extLst>
      <p:ext uri="{BB962C8B-B14F-4D97-AF65-F5344CB8AC3E}">
        <p14:creationId xmlns:p14="http://schemas.microsoft.com/office/powerpoint/2010/main" val="207403991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86603" y="1438280"/>
            <a:ext cx="11466394" cy="2985433"/>
          </a:xfrm>
          <a:prstGeom prst="rect">
            <a:avLst/>
          </a:prstGeom>
          <a:noFill/>
        </p:spPr>
        <p:txBody>
          <a:bodyPr wrap="square" rtlCol="0">
            <a:spAutoFit/>
          </a:bodyPr>
          <a:lstStyle/>
          <a:p>
            <a:pPr algn="ctr"/>
            <a:r>
              <a:rPr lang="fr-FR" sz="3200" dirty="0">
                <a:cs typeface="Calibri" panose="020F0502020204030204" pitchFamily="34" charset="0"/>
              </a:rPr>
              <a:t>1 - Lettre de l’observatoire national des violences faites aux femmes</a:t>
            </a:r>
          </a:p>
          <a:p>
            <a:pPr algn="ctr"/>
            <a:endParaRPr lang="fr-FR" sz="3200" dirty="0">
              <a:cs typeface="Calibri" panose="020F0502020204030204" pitchFamily="34" charset="0"/>
            </a:endParaRPr>
          </a:p>
          <a:p>
            <a:pPr algn="just"/>
            <a:r>
              <a:rPr lang="fr-FR" sz="2000" dirty="0">
                <a:latin typeface="Calibi"/>
              </a:rPr>
              <a:t>Les victimes de violences sexuelles enregistrées par les forces de sécurité en France en 2022</a:t>
            </a:r>
          </a:p>
          <a:p>
            <a:pPr algn="just"/>
            <a:endParaRPr lang="fr-FR" sz="2000" dirty="0">
              <a:latin typeface="Calibi"/>
            </a:endParaRPr>
          </a:p>
          <a:p>
            <a:pPr algn="just"/>
            <a:endParaRPr lang="fr-FR" sz="2000" dirty="0">
              <a:latin typeface="Calibi"/>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4" name="Image 3">
            <a:extLst>
              <a:ext uri="{FF2B5EF4-FFF2-40B4-BE49-F238E27FC236}">
                <a16:creationId xmlns:a16="http://schemas.microsoft.com/office/drawing/2014/main" id="{F41D045A-FECB-4A50-BC1A-8777D99F3CFE}"/>
              </a:ext>
            </a:extLst>
          </p:cNvPr>
          <p:cNvPicPr>
            <a:picLocks noChangeAspect="1"/>
          </p:cNvPicPr>
          <p:nvPr/>
        </p:nvPicPr>
        <p:blipFill>
          <a:blip r:embed="rId2"/>
          <a:stretch>
            <a:fillRect/>
          </a:stretch>
        </p:blipFill>
        <p:spPr>
          <a:xfrm>
            <a:off x="369627" y="2818091"/>
            <a:ext cx="8285289" cy="3665895"/>
          </a:xfrm>
          <a:prstGeom prst="rect">
            <a:avLst/>
          </a:prstGeom>
          <a:noFill/>
          <a:ln w="12700">
            <a:noFill/>
          </a:ln>
        </p:spPr>
      </p:pic>
      <p:sp>
        <p:nvSpPr>
          <p:cNvPr id="5" name="Ellipse 4">
            <a:extLst>
              <a:ext uri="{FF2B5EF4-FFF2-40B4-BE49-F238E27FC236}">
                <a16:creationId xmlns:a16="http://schemas.microsoft.com/office/drawing/2014/main" id="{30F0096E-0613-4520-94A6-6DCEAB97859B}"/>
              </a:ext>
            </a:extLst>
          </p:cNvPr>
          <p:cNvSpPr/>
          <p:nvPr/>
        </p:nvSpPr>
        <p:spPr>
          <a:xfrm>
            <a:off x="2836538" y="4474935"/>
            <a:ext cx="5256584" cy="383668"/>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Ellipse 5">
            <a:extLst>
              <a:ext uri="{FF2B5EF4-FFF2-40B4-BE49-F238E27FC236}">
                <a16:creationId xmlns:a16="http://schemas.microsoft.com/office/drawing/2014/main" id="{9E0979C3-D111-4CF3-B47F-331E08656B12}"/>
              </a:ext>
            </a:extLst>
          </p:cNvPr>
          <p:cNvSpPr/>
          <p:nvPr/>
        </p:nvSpPr>
        <p:spPr>
          <a:xfrm>
            <a:off x="2908149" y="3562066"/>
            <a:ext cx="5184973" cy="399068"/>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Ellipse 6">
            <a:extLst>
              <a:ext uri="{FF2B5EF4-FFF2-40B4-BE49-F238E27FC236}">
                <a16:creationId xmlns:a16="http://schemas.microsoft.com/office/drawing/2014/main" id="{64397E62-E319-42A7-B649-3AF256C40A48}"/>
              </a:ext>
            </a:extLst>
          </p:cNvPr>
          <p:cNvSpPr/>
          <p:nvPr/>
        </p:nvSpPr>
        <p:spPr>
          <a:xfrm>
            <a:off x="2872343" y="5370515"/>
            <a:ext cx="5256584" cy="383668"/>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8" name="Image 7">
            <a:extLst>
              <a:ext uri="{FF2B5EF4-FFF2-40B4-BE49-F238E27FC236}">
                <a16:creationId xmlns:a16="http://schemas.microsoft.com/office/drawing/2014/main" id="{533D0807-1D77-4E34-B2BB-7A70A6E4E819}"/>
              </a:ext>
            </a:extLst>
          </p:cNvPr>
          <p:cNvPicPr>
            <a:picLocks noChangeAspect="1"/>
          </p:cNvPicPr>
          <p:nvPr/>
        </p:nvPicPr>
        <p:blipFill>
          <a:blip r:embed="rId3"/>
          <a:stretch>
            <a:fillRect/>
          </a:stretch>
        </p:blipFill>
        <p:spPr>
          <a:xfrm>
            <a:off x="8724292" y="2818091"/>
            <a:ext cx="3181105" cy="2274915"/>
          </a:xfrm>
          <a:prstGeom prst="rect">
            <a:avLst/>
          </a:prstGeom>
        </p:spPr>
      </p:pic>
      <p:sp>
        <p:nvSpPr>
          <p:cNvPr id="9" name="ZoneTexte 4">
            <a:extLst>
              <a:ext uri="{FF2B5EF4-FFF2-40B4-BE49-F238E27FC236}">
                <a16:creationId xmlns:a16="http://schemas.microsoft.com/office/drawing/2014/main" id="{E6AA58FB-F6B6-457E-B9D8-37349EF694A0}"/>
              </a:ext>
            </a:extLst>
          </p:cNvPr>
          <p:cNvSpPr txBox="1"/>
          <p:nvPr/>
        </p:nvSpPr>
        <p:spPr>
          <a:xfrm>
            <a:off x="8928873" y="5093006"/>
            <a:ext cx="2771942"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cs typeface="Calibri" panose="020F0502020204030204" pitchFamily="34" charset="0"/>
              </a:rPr>
              <a:t>1 victime / 2 de violences sexuelles est </a:t>
            </a:r>
            <a:r>
              <a:rPr lang="fr-FR" dirty="0">
                <a:solidFill>
                  <a:srgbClr val="FF0066"/>
                </a:solidFill>
                <a:cs typeface="Calibri" panose="020F0502020204030204" pitchFamily="34" charset="0"/>
              </a:rPr>
              <a:t>MINEURE</a:t>
            </a:r>
          </a:p>
          <a:p>
            <a:pPr algn="just"/>
            <a:r>
              <a:rPr lang="fr-FR" dirty="0">
                <a:cs typeface="Calibri" panose="020F0502020204030204" pitchFamily="34" charset="0"/>
              </a:rPr>
              <a:t>Parmi les victimes, 87% sont des </a:t>
            </a:r>
            <a:r>
              <a:rPr lang="fr-FR" dirty="0">
                <a:solidFill>
                  <a:srgbClr val="0066FF"/>
                </a:solidFill>
                <a:cs typeface="Calibri" panose="020F0502020204030204" pitchFamily="34" charset="0"/>
              </a:rPr>
              <a:t>FEMMES/FILLES</a:t>
            </a:r>
            <a:r>
              <a:rPr lang="fr-FR" dirty="0">
                <a:cs typeface="Calibri" panose="020F0502020204030204" pitchFamily="34" charset="0"/>
              </a:rPr>
              <a:t> </a:t>
            </a:r>
          </a:p>
        </p:txBody>
      </p:sp>
    </p:spTree>
    <p:extLst>
      <p:ext uri="{BB962C8B-B14F-4D97-AF65-F5344CB8AC3E}">
        <p14:creationId xmlns:p14="http://schemas.microsoft.com/office/powerpoint/2010/main" val="3641144905"/>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1872" y="1394212"/>
            <a:ext cx="12316695" cy="2646878"/>
          </a:xfrm>
          <a:prstGeom prst="rect">
            <a:avLst/>
          </a:prstGeom>
          <a:noFill/>
        </p:spPr>
        <p:txBody>
          <a:bodyPr wrap="square" rtlCol="0">
            <a:spAutoFit/>
          </a:bodyPr>
          <a:lstStyle/>
          <a:p>
            <a:r>
              <a:rPr lang="fr-FR" sz="3000" dirty="0">
                <a:latin typeface="Calibi"/>
                <a:cs typeface="Calibri" panose="020F0502020204030204" pitchFamily="34" charset="0"/>
              </a:rPr>
              <a:t>2- Enquête </a:t>
            </a:r>
            <a:r>
              <a:rPr lang="fr-FR" sz="3000" dirty="0">
                <a:latin typeface="Calibi"/>
              </a:rPr>
              <a:t>nationale de climat scolaire et de </a:t>
            </a:r>
            <a:r>
              <a:rPr lang="fr-FR" sz="3000" dirty="0" err="1" smtClean="0">
                <a:latin typeface="Calibi"/>
              </a:rPr>
              <a:t>victimation</a:t>
            </a:r>
            <a:r>
              <a:rPr lang="fr-FR" sz="3000" dirty="0" smtClean="0">
                <a:latin typeface="Calibi"/>
              </a:rPr>
              <a:t> – Collège 2022</a:t>
            </a:r>
            <a:r>
              <a:rPr lang="fr-FR" sz="3200" dirty="0">
                <a:latin typeface="Calibi"/>
                <a:cs typeface="Calibri" panose="020F0502020204030204" pitchFamily="34" charset="0"/>
              </a:rPr>
              <a:t/>
            </a:r>
            <a:br>
              <a:rPr lang="fr-FR" sz="3200" dirty="0">
                <a:latin typeface="Calibi"/>
                <a:cs typeface="Calibri" panose="020F0502020204030204" pitchFamily="34" charset="0"/>
              </a:rPr>
            </a:br>
            <a:endParaRPr lang="fr-FR" sz="3200" dirty="0">
              <a:cs typeface="Calibri" panose="020F0502020204030204" pitchFamily="34" charset="0"/>
            </a:endParaRPr>
          </a:p>
          <a:p>
            <a:pPr algn="just"/>
            <a:endParaRPr lang="fr-FR" sz="2000" dirty="0">
              <a:latin typeface="Calibi"/>
            </a:endParaRPr>
          </a:p>
          <a:p>
            <a:pPr algn="just"/>
            <a:endParaRPr lang="fr-FR" sz="2000" dirty="0">
              <a:latin typeface="Calibi"/>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2" name="Image 1">
            <a:extLst>
              <a:ext uri="{FF2B5EF4-FFF2-40B4-BE49-F238E27FC236}">
                <a16:creationId xmlns:a16="http://schemas.microsoft.com/office/drawing/2014/main" id="{34E4E396-FAA0-4F29-9BE1-A269CE815ECE}"/>
              </a:ext>
            </a:extLst>
          </p:cNvPr>
          <p:cNvPicPr>
            <a:picLocks noChangeAspect="1"/>
          </p:cNvPicPr>
          <p:nvPr/>
        </p:nvPicPr>
        <p:blipFill>
          <a:blip r:embed="rId2"/>
          <a:stretch>
            <a:fillRect/>
          </a:stretch>
        </p:blipFill>
        <p:spPr>
          <a:xfrm>
            <a:off x="705639" y="2367963"/>
            <a:ext cx="11199758" cy="3434390"/>
          </a:xfrm>
          <a:prstGeom prst="rect">
            <a:avLst/>
          </a:prstGeom>
        </p:spPr>
      </p:pic>
    </p:spTree>
    <p:extLst>
      <p:ext uri="{BB962C8B-B14F-4D97-AF65-F5344CB8AC3E}">
        <p14:creationId xmlns:p14="http://schemas.microsoft.com/office/powerpoint/2010/main" val="101897407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86603" y="1438280"/>
            <a:ext cx="11618794" cy="2646878"/>
          </a:xfrm>
          <a:prstGeom prst="rect">
            <a:avLst/>
          </a:prstGeom>
          <a:noFill/>
        </p:spPr>
        <p:txBody>
          <a:bodyPr wrap="square" rtlCol="0">
            <a:spAutoFit/>
          </a:bodyPr>
          <a:lstStyle/>
          <a:p>
            <a:r>
              <a:rPr lang="fr-FR" sz="3000" dirty="0">
                <a:latin typeface="Calibi"/>
                <a:cs typeface="Calibri" panose="020F0502020204030204" pitchFamily="34" charset="0"/>
              </a:rPr>
              <a:t>2- Enquête </a:t>
            </a:r>
            <a:r>
              <a:rPr lang="fr-FR" sz="3000" dirty="0" smtClean="0">
                <a:latin typeface="Calibi"/>
                <a:cs typeface="Calibri" panose="020F0502020204030204" pitchFamily="34" charset="0"/>
              </a:rPr>
              <a:t>SIVIS – Collège 2019</a:t>
            </a:r>
            <a:r>
              <a:rPr lang="fr-FR" sz="3200" dirty="0">
                <a:latin typeface="Calibi"/>
                <a:cs typeface="Calibri" panose="020F0502020204030204" pitchFamily="34" charset="0"/>
              </a:rPr>
              <a:t/>
            </a:r>
            <a:br>
              <a:rPr lang="fr-FR" sz="3200" dirty="0">
                <a:latin typeface="Calibi"/>
                <a:cs typeface="Calibri" panose="020F0502020204030204" pitchFamily="34" charset="0"/>
              </a:rPr>
            </a:br>
            <a:endParaRPr lang="fr-FR" sz="3200" dirty="0">
              <a:cs typeface="Calibri" panose="020F0502020204030204" pitchFamily="34" charset="0"/>
            </a:endParaRPr>
          </a:p>
          <a:p>
            <a:pPr algn="just"/>
            <a:endParaRPr lang="fr-FR" sz="2000" dirty="0">
              <a:latin typeface="Calibi"/>
            </a:endParaRPr>
          </a:p>
          <a:p>
            <a:pPr algn="just"/>
            <a:endParaRPr lang="fr-FR" sz="2000" dirty="0">
              <a:latin typeface="Calibi"/>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11" name="Image 10">
            <a:extLst>
              <a:ext uri="{FF2B5EF4-FFF2-40B4-BE49-F238E27FC236}">
                <a16:creationId xmlns:a16="http://schemas.microsoft.com/office/drawing/2014/main" id="{392658ED-B034-48F1-83AD-B3EEBD2268CF}"/>
              </a:ext>
            </a:extLst>
          </p:cNvPr>
          <p:cNvPicPr>
            <a:picLocks noChangeAspect="1"/>
          </p:cNvPicPr>
          <p:nvPr/>
        </p:nvPicPr>
        <p:blipFill>
          <a:blip r:embed="rId2"/>
          <a:stretch>
            <a:fillRect/>
          </a:stretch>
        </p:blipFill>
        <p:spPr>
          <a:xfrm>
            <a:off x="813297" y="2638194"/>
            <a:ext cx="10565406" cy="2893928"/>
          </a:xfrm>
          <a:prstGeom prst="rect">
            <a:avLst/>
          </a:prstGeom>
        </p:spPr>
      </p:pic>
    </p:spTree>
    <p:extLst>
      <p:ext uri="{BB962C8B-B14F-4D97-AF65-F5344CB8AC3E}">
        <p14:creationId xmlns:p14="http://schemas.microsoft.com/office/powerpoint/2010/main" val="613708286"/>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 y="1365409"/>
            <a:ext cx="12051475" cy="2646878"/>
          </a:xfrm>
          <a:prstGeom prst="rect">
            <a:avLst/>
          </a:prstGeom>
          <a:noFill/>
        </p:spPr>
        <p:txBody>
          <a:bodyPr wrap="square" rtlCol="0">
            <a:spAutoFit/>
          </a:bodyPr>
          <a:lstStyle/>
          <a:p>
            <a:r>
              <a:rPr lang="fr-FR" sz="3000" dirty="0">
                <a:latin typeface="Calibi"/>
                <a:cs typeface="Calibri" panose="020F0502020204030204" pitchFamily="34" charset="0"/>
              </a:rPr>
              <a:t>2- Enquête </a:t>
            </a:r>
            <a:r>
              <a:rPr lang="fr-FR" sz="3000" dirty="0">
                <a:latin typeface="Calibi"/>
              </a:rPr>
              <a:t>nationale de climat scolaire et de </a:t>
            </a:r>
            <a:r>
              <a:rPr lang="fr-FR" sz="3000" dirty="0" err="1" smtClean="0">
                <a:latin typeface="Calibi"/>
              </a:rPr>
              <a:t>victimation</a:t>
            </a:r>
            <a:r>
              <a:rPr lang="fr-FR" sz="3000" dirty="0" smtClean="0">
                <a:latin typeface="Calibi"/>
              </a:rPr>
              <a:t> – Lycée 2018</a:t>
            </a:r>
            <a:r>
              <a:rPr lang="fr-FR" sz="3200" dirty="0">
                <a:latin typeface="Calibi"/>
                <a:cs typeface="Calibri" panose="020F0502020204030204" pitchFamily="34" charset="0"/>
              </a:rPr>
              <a:t/>
            </a:r>
            <a:br>
              <a:rPr lang="fr-FR" sz="3200" dirty="0">
                <a:latin typeface="Calibi"/>
                <a:cs typeface="Calibri" panose="020F0502020204030204" pitchFamily="34" charset="0"/>
              </a:rPr>
            </a:br>
            <a:endParaRPr lang="fr-FR" sz="3200" dirty="0">
              <a:cs typeface="Calibri" panose="020F0502020204030204" pitchFamily="34" charset="0"/>
            </a:endParaRPr>
          </a:p>
          <a:p>
            <a:pPr algn="just"/>
            <a:endParaRPr lang="fr-FR" sz="2000" dirty="0">
              <a:latin typeface="Calibi"/>
            </a:endParaRPr>
          </a:p>
          <a:p>
            <a:pPr algn="just"/>
            <a:endParaRPr lang="fr-FR" sz="2000" dirty="0">
              <a:latin typeface="Calibi"/>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4" name="Image 3">
            <a:extLst>
              <a:ext uri="{FF2B5EF4-FFF2-40B4-BE49-F238E27FC236}">
                <a16:creationId xmlns:a16="http://schemas.microsoft.com/office/drawing/2014/main" id="{93E20387-AA3B-41C6-A80D-3A796B1C299F}"/>
              </a:ext>
            </a:extLst>
          </p:cNvPr>
          <p:cNvPicPr>
            <a:picLocks noChangeAspect="1"/>
          </p:cNvPicPr>
          <p:nvPr/>
        </p:nvPicPr>
        <p:blipFill rotWithShape="1">
          <a:blip r:embed="rId2"/>
          <a:srcRect l="-1" t="23219" r="775" b="12930"/>
          <a:stretch/>
        </p:blipFill>
        <p:spPr>
          <a:xfrm>
            <a:off x="140524" y="2516197"/>
            <a:ext cx="11910951" cy="2646878"/>
          </a:xfrm>
          <a:prstGeom prst="rect">
            <a:avLst/>
          </a:prstGeom>
        </p:spPr>
      </p:pic>
      <p:sp>
        <p:nvSpPr>
          <p:cNvPr id="5" name="Ellipse 4">
            <a:extLst>
              <a:ext uri="{FF2B5EF4-FFF2-40B4-BE49-F238E27FC236}">
                <a16:creationId xmlns:a16="http://schemas.microsoft.com/office/drawing/2014/main" id="{66F6409D-49CD-4343-92B0-F800D1400D61}"/>
              </a:ext>
            </a:extLst>
          </p:cNvPr>
          <p:cNvSpPr/>
          <p:nvPr/>
        </p:nvSpPr>
        <p:spPr>
          <a:xfrm>
            <a:off x="5381475" y="3839636"/>
            <a:ext cx="1772518" cy="1581675"/>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Ellipse 5">
            <a:extLst>
              <a:ext uri="{FF2B5EF4-FFF2-40B4-BE49-F238E27FC236}">
                <a16:creationId xmlns:a16="http://schemas.microsoft.com/office/drawing/2014/main" id="{4EEDD064-24D1-4545-9A98-92C146066351}"/>
              </a:ext>
            </a:extLst>
          </p:cNvPr>
          <p:cNvSpPr/>
          <p:nvPr/>
        </p:nvSpPr>
        <p:spPr>
          <a:xfrm>
            <a:off x="1039504" y="3581400"/>
            <a:ext cx="1772518" cy="1581675"/>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7" name="Image 6">
            <a:extLst>
              <a:ext uri="{FF2B5EF4-FFF2-40B4-BE49-F238E27FC236}">
                <a16:creationId xmlns:a16="http://schemas.microsoft.com/office/drawing/2014/main" id="{93E20387-AA3B-41C6-A80D-3A796B1C299F}"/>
              </a:ext>
            </a:extLst>
          </p:cNvPr>
          <p:cNvPicPr>
            <a:picLocks noChangeAspect="1"/>
          </p:cNvPicPr>
          <p:nvPr/>
        </p:nvPicPr>
        <p:blipFill rotWithShape="1">
          <a:blip r:embed="rId2"/>
          <a:srcRect l="43984" t="83829" r="42987" b="7463"/>
          <a:stretch/>
        </p:blipFill>
        <p:spPr>
          <a:xfrm>
            <a:off x="9564265" y="3623612"/>
            <a:ext cx="936104" cy="216024"/>
          </a:xfrm>
          <a:prstGeom prst="rect">
            <a:avLst/>
          </a:prstGeom>
        </p:spPr>
      </p:pic>
    </p:spTree>
    <p:extLst>
      <p:ext uri="{BB962C8B-B14F-4D97-AF65-F5344CB8AC3E}">
        <p14:creationId xmlns:p14="http://schemas.microsoft.com/office/powerpoint/2010/main" val="116128727"/>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86603" y="1438280"/>
            <a:ext cx="11618794" cy="2646878"/>
          </a:xfrm>
          <a:prstGeom prst="rect">
            <a:avLst/>
          </a:prstGeom>
          <a:noFill/>
        </p:spPr>
        <p:txBody>
          <a:bodyPr wrap="square" rtlCol="0">
            <a:spAutoFit/>
          </a:bodyPr>
          <a:lstStyle/>
          <a:p>
            <a:r>
              <a:rPr lang="fr-FR" sz="3000" dirty="0">
                <a:latin typeface="Calibi"/>
                <a:cs typeface="Calibri" panose="020F0502020204030204" pitchFamily="34" charset="0"/>
              </a:rPr>
              <a:t>2- </a:t>
            </a:r>
            <a:r>
              <a:rPr lang="fr-FR" sz="3000" dirty="0" smtClean="0">
                <a:latin typeface="Calibi"/>
                <a:cs typeface="Calibri" panose="020F0502020204030204" pitchFamily="34" charset="0"/>
              </a:rPr>
              <a:t>Enquête SIVIS – Lycée 2018</a:t>
            </a:r>
            <a:r>
              <a:rPr lang="fr-FR" sz="3200" dirty="0">
                <a:latin typeface="Calibi"/>
                <a:cs typeface="Calibri" panose="020F0502020204030204" pitchFamily="34" charset="0"/>
              </a:rPr>
              <a:t/>
            </a:r>
            <a:br>
              <a:rPr lang="fr-FR" sz="3200" dirty="0">
                <a:latin typeface="Calibi"/>
                <a:cs typeface="Calibri" panose="020F0502020204030204" pitchFamily="34" charset="0"/>
              </a:rPr>
            </a:br>
            <a:endParaRPr lang="fr-FR" sz="3200" dirty="0">
              <a:cs typeface="Calibri" panose="020F0502020204030204" pitchFamily="34" charset="0"/>
            </a:endParaRPr>
          </a:p>
          <a:p>
            <a:pPr algn="just"/>
            <a:endParaRPr lang="fr-FR" sz="2000" dirty="0">
              <a:latin typeface="Calibi"/>
            </a:endParaRPr>
          </a:p>
          <a:p>
            <a:pPr algn="just"/>
            <a:endParaRPr lang="fr-FR" sz="2000" dirty="0">
              <a:latin typeface="Calibi"/>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7" name="Image 6">
            <a:extLst>
              <a:ext uri="{FF2B5EF4-FFF2-40B4-BE49-F238E27FC236}">
                <a16:creationId xmlns:a16="http://schemas.microsoft.com/office/drawing/2014/main" id="{72BE4CE8-5D8C-45AE-8650-D6BFDFD5B13E}"/>
              </a:ext>
            </a:extLst>
          </p:cNvPr>
          <p:cNvPicPr>
            <a:picLocks noChangeAspect="1"/>
          </p:cNvPicPr>
          <p:nvPr/>
        </p:nvPicPr>
        <p:blipFill>
          <a:blip r:embed="rId2"/>
          <a:stretch>
            <a:fillRect/>
          </a:stretch>
        </p:blipFill>
        <p:spPr>
          <a:xfrm>
            <a:off x="1420974" y="2434411"/>
            <a:ext cx="9350052" cy="3301494"/>
          </a:xfrm>
          <a:prstGeom prst="rect">
            <a:avLst/>
          </a:prstGeom>
        </p:spPr>
      </p:pic>
      <p:sp>
        <p:nvSpPr>
          <p:cNvPr id="8" name="Ellipse 7">
            <a:extLst>
              <a:ext uri="{FF2B5EF4-FFF2-40B4-BE49-F238E27FC236}">
                <a16:creationId xmlns:a16="http://schemas.microsoft.com/office/drawing/2014/main" id="{10412AFD-E761-4E27-9466-B1EF65B8ED66}"/>
              </a:ext>
            </a:extLst>
          </p:cNvPr>
          <p:cNvSpPr/>
          <p:nvPr/>
        </p:nvSpPr>
        <p:spPr>
          <a:xfrm>
            <a:off x="6954120" y="2307215"/>
            <a:ext cx="2080697" cy="330149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27845240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004646" y="2479687"/>
            <a:ext cx="8182708" cy="2862322"/>
          </a:xfrm>
          <a:prstGeom prst="rect">
            <a:avLst/>
          </a:prstGeom>
          <a:noFill/>
        </p:spPr>
        <p:txBody>
          <a:bodyPr wrap="square" rtlCol="0">
            <a:spAutoFit/>
          </a:bodyPr>
          <a:lstStyle/>
          <a:p>
            <a:r>
              <a:rPr lang="fr-FR" sz="3600" b="1" dirty="0"/>
              <a:t>Sophie Béjean</a:t>
            </a:r>
          </a:p>
          <a:p>
            <a:endParaRPr lang="fr-FR" sz="3600" dirty="0"/>
          </a:p>
          <a:p>
            <a:r>
              <a:rPr lang="fr-FR" sz="3600" dirty="0"/>
              <a:t>Rectrice de région académique Occitanie </a:t>
            </a:r>
          </a:p>
          <a:p>
            <a:r>
              <a:rPr lang="fr-FR" sz="3600" dirty="0"/>
              <a:t>Rectrice de l’académie de Montpellier </a:t>
            </a:r>
          </a:p>
          <a:p>
            <a:r>
              <a:rPr lang="fr-FR" sz="3600" dirty="0"/>
              <a:t>Chancelière des universités</a:t>
            </a:r>
            <a:endParaRPr lang="fr-FR" sz="3600" dirty="0">
              <a:latin typeface="+mj-lt"/>
            </a:endParaRPr>
          </a:p>
        </p:txBody>
      </p:sp>
    </p:spTree>
    <p:extLst>
      <p:ext uri="{BB962C8B-B14F-4D97-AF65-F5344CB8AC3E}">
        <p14:creationId xmlns:p14="http://schemas.microsoft.com/office/powerpoint/2010/main" val="1557821377"/>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86603" y="1301803"/>
            <a:ext cx="11618794" cy="4955203"/>
          </a:xfrm>
          <a:prstGeom prst="rect">
            <a:avLst/>
          </a:prstGeom>
          <a:noFill/>
        </p:spPr>
        <p:txBody>
          <a:bodyPr wrap="square" rtlCol="0">
            <a:spAutoFit/>
          </a:bodyPr>
          <a:lstStyle/>
          <a:p>
            <a:pPr algn="just"/>
            <a:r>
              <a:rPr lang="fr-FR" sz="3200" dirty="0">
                <a:latin typeface="Calibi"/>
                <a:cs typeface="Calibri" panose="020F0502020204030204" pitchFamily="34" charset="0"/>
              </a:rPr>
              <a:t>3 - Les </a:t>
            </a:r>
            <a:r>
              <a:rPr lang="fr-FR" sz="3200" dirty="0" err="1" smtClean="0">
                <a:latin typeface="Calibi"/>
                <a:cs typeface="Calibri" panose="020F0502020204030204" pitchFamily="34" charset="0"/>
              </a:rPr>
              <a:t>LGBTQIA+phobies</a:t>
            </a:r>
            <a:r>
              <a:rPr lang="fr-FR" sz="3200" dirty="0" smtClean="0">
                <a:latin typeface="Calibi"/>
                <a:cs typeface="Calibri" panose="020F0502020204030204" pitchFamily="34" charset="0"/>
              </a:rPr>
              <a:t> </a:t>
            </a:r>
            <a:r>
              <a:rPr lang="fr-FR" sz="3200" dirty="0">
                <a:latin typeface="Calibi"/>
                <a:cs typeface="Calibri" panose="020F0502020204030204" pitchFamily="34" charset="0"/>
              </a:rPr>
              <a:t>(Etudes </a:t>
            </a:r>
            <a:r>
              <a:rPr lang="fr-FR" sz="3200" dirty="0" smtClean="0">
                <a:latin typeface="Calibi"/>
                <a:cs typeface="Calibri" panose="020F0502020204030204" pitchFamily="34" charset="0"/>
              </a:rPr>
              <a:t>diverses ; DILCRAH/IFOP)</a:t>
            </a:r>
            <a:endParaRPr lang="fr-FR" sz="3200" dirty="0">
              <a:latin typeface="Calibi"/>
              <a:cs typeface="Calibri" panose="020F0502020204030204" pitchFamily="34" charset="0"/>
            </a:endParaRPr>
          </a:p>
          <a:p>
            <a:pPr algn="just"/>
            <a:endParaRPr lang="fr-FR" sz="3200" dirty="0">
              <a:latin typeface="Calibi"/>
              <a:cs typeface="Calibri" panose="020F0502020204030204" pitchFamily="34" charset="0"/>
            </a:endParaRPr>
          </a:p>
          <a:p>
            <a:pPr marL="342900" indent="-342900" algn="just">
              <a:buFont typeface="Arial" panose="020B0604020202020204" pitchFamily="34" charset="0"/>
              <a:buChar char="•"/>
            </a:pPr>
            <a:r>
              <a:rPr lang="fr-FR" dirty="0"/>
              <a:t>Depuis 2016, </a:t>
            </a:r>
            <a:r>
              <a:rPr lang="fr-FR" b="1" dirty="0"/>
              <a:t>les actes « anti-LGBT+ » enregistrés ont fortement augmenté </a:t>
            </a:r>
            <a:r>
              <a:rPr lang="fr-FR" dirty="0"/>
              <a:t>: +129%</a:t>
            </a:r>
            <a:br>
              <a:rPr lang="fr-FR" dirty="0"/>
            </a:br>
            <a:r>
              <a:rPr lang="fr-FR" dirty="0"/>
              <a:t>pour les crimes et délits et +115% pour les contraventions (</a:t>
            </a:r>
            <a:r>
              <a:rPr lang="fr-FR" dirty="0">
                <a:cs typeface="Calibri" panose="020F0502020204030204" pitchFamily="34" charset="0"/>
              </a:rPr>
              <a:t>DILCRAH/IFOP 2018) </a:t>
            </a:r>
            <a:endParaRPr lang="fr-FR" dirty="0"/>
          </a:p>
          <a:p>
            <a:pPr algn="just"/>
            <a:endParaRPr lang="fr-FR" dirty="0"/>
          </a:p>
          <a:p>
            <a:pPr marL="342900" indent="-342900" algn="just">
              <a:buFont typeface="Arial" panose="020B0604020202020204" pitchFamily="34" charset="0"/>
              <a:buChar char="•"/>
            </a:pPr>
            <a:r>
              <a:rPr lang="fr-FR" b="1" dirty="0"/>
              <a:t>L’établissement scolaire apparait comme le lieu au sein duquel les agressions LGBTphobes sont les plus courantes </a:t>
            </a:r>
            <a:r>
              <a:rPr lang="fr-FR" dirty="0"/>
              <a:t>(devant la rue et les transports en commun) : 26 % des personnes LGBT déclarent y avoir fait l’objet d’injures ou de menaces verbales, 13 % d’une ou plusieurs agressions physiques (</a:t>
            </a:r>
            <a:r>
              <a:rPr lang="fr-FR" dirty="0">
                <a:cs typeface="Calibri" panose="020F0502020204030204" pitchFamily="34" charset="0"/>
              </a:rPr>
              <a:t>DILCRAH/IFOP 2018) </a:t>
            </a:r>
            <a:endParaRPr lang="fr-FR" dirty="0"/>
          </a:p>
          <a:p>
            <a:pPr algn="just"/>
            <a:endParaRPr lang="fr-FR" dirty="0"/>
          </a:p>
          <a:p>
            <a:pPr marL="342900" indent="-342900" algn="just">
              <a:buFont typeface="Arial" panose="020B0604020202020204" pitchFamily="34" charset="0"/>
              <a:buChar char="•"/>
            </a:pPr>
            <a:r>
              <a:rPr lang="fr-FR" b="1" dirty="0"/>
              <a:t>La prévalence des insultes homophobes</a:t>
            </a:r>
            <a:r>
              <a:rPr lang="fr-FR" dirty="0"/>
              <a:t>, souvent banalisées, demeure particulièrement forte : 18 % des lycéens ou étudiants LGBT déclarent avoir été insultés au cours des 12 derniers mois. (</a:t>
            </a:r>
            <a:r>
              <a:rPr lang="fr-FR" dirty="0">
                <a:cs typeface="Calibri" panose="020F0502020204030204" pitchFamily="34" charset="0"/>
              </a:rPr>
              <a:t>DILCRAH/IFOP 2018) </a:t>
            </a:r>
          </a:p>
          <a:p>
            <a:pPr algn="just"/>
            <a:endParaRPr lang="fr-FR" dirty="0"/>
          </a:p>
          <a:p>
            <a:pPr marL="342900" indent="-342900" algn="just">
              <a:buFont typeface="Arial" panose="020B0604020202020204" pitchFamily="34" charset="0"/>
              <a:buChar char="•"/>
            </a:pPr>
            <a:r>
              <a:rPr lang="fr-FR" dirty="0"/>
              <a:t>Il y a </a:t>
            </a:r>
            <a:r>
              <a:rPr lang="fr-FR" b="1" dirty="0"/>
              <a:t>7 fois plus de tentatives de suicide </a:t>
            </a:r>
            <a:r>
              <a:rPr lang="fr-FR" dirty="0"/>
              <a:t>chez les ados qui subissent des LGBT+ phobies (INPES, Santé publique France)</a:t>
            </a:r>
          </a:p>
          <a:p>
            <a:pPr algn="just"/>
            <a:endParaRPr lang="fr-FR" dirty="0"/>
          </a:p>
          <a:p>
            <a:pPr marL="342900" indent="-342900" algn="just">
              <a:buFont typeface="Arial" panose="020B0604020202020204" pitchFamily="34" charset="0"/>
              <a:buChar char="•"/>
            </a:pPr>
            <a:r>
              <a:rPr lang="fr-FR" dirty="0"/>
              <a:t>72 % des jeunes trans et/ou non binaires qualifient leur expérience scolaire de « mauvaise » ou « très mauvaise ».(Enquête sur la santé des personnes LGBT, dirigée par Arnaud </a:t>
            </a:r>
            <a:r>
              <a:rPr lang="fr-FR" dirty="0" err="1"/>
              <a:t>Alessandrin</a:t>
            </a:r>
            <a:r>
              <a:rPr lang="fr-FR" dirty="0"/>
              <a:t> et Johanna Dagorn, 2020)</a:t>
            </a:r>
          </a:p>
        </p:txBody>
      </p:sp>
    </p:spTree>
    <p:extLst>
      <p:ext uri="{BB962C8B-B14F-4D97-AF65-F5344CB8AC3E}">
        <p14:creationId xmlns:p14="http://schemas.microsoft.com/office/powerpoint/2010/main" val="158282297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86603" y="1295059"/>
            <a:ext cx="11618794" cy="1569660"/>
          </a:xfrm>
          <a:prstGeom prst="rect">
            <a:avLst/>
          </a:prstGeom>
          <a:noFill/>
        </p:spPr>
        <p:txBody>
          <a:bodyPr wrap="square" rtlCol="0">
            <a:spAutoFit/>
          </a:bodyPr>
          <a:lstStyle/>
          <a:p>
            <a:pPr algn="just"/>
            <a:r>
              <a:rPr lang="fr-FR" sz="3200" dirty="0">
                <a:latin typeface="Calibi"/>
                <a:cs typeface="Calibri" panose="020F0502020204030204" pitchFamily="34" charset="0"/>
              </a:rPr>
              <a:t>3 - Les </a:t>
            </a:r>
            <a:r>
              <a:rPr lang="fr-FR" sz="3200" dirty="0" err="1" smtClean="0">
                <a:latin typeface="Calibi"/>
                <a:cs typeface="Calibri" panose="020F0502020204030204" pitchFamily="34" charset="0"/>
              </a:rPr>
              <a:t>LGBTQIA+phobies</a:t>
            </a:r>
            <a:r>
              <a:rPr lang="fr-FR" sz="3200" dirty="0" smtClean="0">
                <a:latin typeface="Calibi"/>
                <a:cs typeface="Calibri" panose="020F0502020204030204" pitchFamily="34" charset="0"/>
              </a:rPr>
              <a:t> (Rapport SOS homophobie 2024)</a:t>
            </a:r>
            <a:endParaRPr lang="fr-FR" sz="3200" dirty="0">
              <a:latin typeface="Calibi"/>
              <a:cs typeface="Calibri" panose="020F0502020204030204" pitchFamily="34" charset="0"/>
            </a:endParaRPr>
          </a:p>
          <a:p>
            <a:pPr algn="ctr"/>
            <a:r>
              <a:rPr lang="fr-FR" sz="3200" dirty="0">
                <a:cs typeface="Calibri" panose="020F0502020204030204" pitchFamily="34" charset="0"/>
              </a:rPr>
              <a:t/>
            </a:r>
            <a:br>
              <a:rPr lang="fr-FR" sz="3200" dirty="0">
                <a:cs typeface="Calibri" panose="020F0502020204030204" pitchFamily="34" charset="0"/>
              </a:rPr>
            </a:br>
            <a:endParaRPr lang="fr-FR" sz="3200" dirty="0"/>
          </a:p>
        </p:txBody>
      </p:sp>
      <p:pic>
        <p:nvPicPr>
          <p:cNvPr id="5" name="Image 4">
            <a:extLst>
              <a:ext uri="{FF2B5EF4-FFF2-40B4-BE49-F238E27FC236}">
                <a16:creationId xmlns:a16="http://schemas.microsoft.com/office/drawing/2014/main" id="{5E267571-9BD1-4ABB-A3E3-EE573CDAFC8B}"/>
              </a:ext>
            </a:extLst>
          </p:cNvPr>
          <p:cNvPicPr>
            <a:picLocks noChangeAspect="1"/>
          </p:cNvPicPr>
          <p:nvPr/>
        </p:nvPicPr>
        <p:blipFill rotWithShape="1">
          <a:blip r:embed="rId3"/>
          <a:srcRect l="-1" r="622" b="33210"/>
          <a:stretch/>
        </p:blipFill>
        <p:spPr>
          <a:xfrm>
            <a:off x="1200250" y="2018047"/>
            <a:ext cx="2703010" cy="4576750"/>
          </a:xfrm>
          <a:prstGeom prst="rect">
            <a:avLst/>
          </a:prstGeom>
        </p:spPr>
      </p:pic>
      <p:pic>
        <p:nvPicPr>
          <p:cNvPr id="6" name="Image 5">
            <a:extLst>
              <a:ext uri="{FF2B5EF4-FFF2-40B4-BE49-F238E27FC236}">
                <a16:creationId xmlns:a16="http://schemas.microsoft.com/office/drawing/2014/main" id="{C8CB3A51-7E0D-4FDE-A41F-430D5C8ED112}"/>
              </a:ext>
            </a:extLst>
          </p:cNvPr>
          <p:cNvPicPr>
            <a:picLocks noChangeAspect="1"/>
          </p:cNvPicPr>
          <p:nvPr/>
        </p:nvPicPr>
        <p:blipFill rotWithShape="1">
          <a:blip r:embed="rId3"/>
          <a:srcRect t="65823" r="636"/>
          <a:stretch/>
        </p:blipFill>
        <p:spPr>
          <a:xfrm>
            <a:off x="4244454" y="2590762"/>
            <a:ext cx="3057099" cy="2649192"/>
          </a:xfrm>
          <a:prstGeom prst="rect">
            <a:avLst/>
          </a:prstGeom>
        </p:spPr>
      </p:pic>
      <p:pic>
        <p:nvPicPr>
          <p:cNvPr id="9" name="Image 8">
            <a:extLst>
              <a:ext uri="{FF2B5EF4-FFF2-40B4-BE49-F238E27FC236}">
                <a16:creationId xmlns:a16="http://schemas.microsoft.com/office/drawing/2014/main" id="{52C5EA7B-64C4-409A-AE74-E52FBF98DC35}"/>
              </a:ext>
            </a:extLst>
          </p:cNvPr>
          <p:cNvPicPr>
            <a:picLocks noChangeAspect="1"/>
          </p:cNvPicPr>
          <p:nvPr/>
        </p:nvPicPr>
        <p:blipFill>
          <a:blip r:embed="rId4"/>
          <a:stretch>
            <a:fillRect/>
          </a:stretch>
        </p:blipFill>
        <p:spPr>
          <a:xfrm>
            <a:off x="7642747" y="2018047"/>
            <a:ext cx="3455087" cy="4550875"/>
          </a:xfrm>
          <a:prstGeom prst="rect">
            <a:avLst/>
          </a:prstGeom>
        </p:spPr>
      </p:pic>
      <p:sp>
        <p:nvSpPr>
          <p:cNvPr id="2" name="ZoneTexte 1"/>
          <p:cNvSpPr txBox="1"/>
          <p:nvPr/>
        </p:nvSpPr>
        <p:spPr>
          <a:xfrm>
            <a:off x="4142342" y="5629619"/>
            <a:ext cx="3316077" cy="646331"/>
          </a:xfrm>
          <a:prstGeom prst="rect">
            <a:avLst/>
          </a:prstGeom>
          <a:noFill/>
        </p:spPr>
        <p:txBody>
          <a:bodyPr wrap="square" rtlCol="0">
            <a:spAutoFit/>
          </a:bodyPr>
          <a:lstStyle/>
          <a:p>
            <a:pPr algn="ctr"/>
            <a:r>
              <a:rPr lang="fr-FR" dirty="0" smtClean="0"/>
              <a:t>Chiffres en milieu scolaire et enseignement supérieur</a:t>
            </a:r>
            <a:endParaRPr lang="fr-FR" dirty="0"/>
          </a:p>
        </p:txBody>
      </p:sp>
    </p:spTree>
    <p:extLst>
      <p:ext uri="{BB962C8B-B14F-4D97-AF65-F5344CB8AC3E}">
        <p14:creationId xmlns:p14="http://schemas.microsoft.com/office/powerpoint/2010/main" val="922293567"/>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327546" y="1438280"/>
            <a:ext cx="10449636" cy="954107"/>
          </a:xfrm>
          <a:prstGeom prst="rect">
            <a:avLst/>
          </a:prstGeom>
          <a:noFill/>
        </p:spPr>
        <p:txBody>
          <a:bodyPr wrap="square" rtlCol="0">
            <a:spAutoFit/>
          </a:bodyPr>
          <a:lstStyle/>
          <a:p>
            <a:pPr algn="just"/>
            <a:r>
              <a:rPr lang="fr-FR" sz="3200" dirty="0"/>
              <a:t>Chiffres académiques</a:t>
            </a:r>
          </a:p>
          <a:p>
            <a:endParaRPr lang="fr-FR" sz="2400" dirty="0"/>
          </a:p>
        </p:txBody>
      </p:sp>
      <p:pic>
        <p:nvPicPr>
          <p:cNvPr id="4" name="Image 3">
            <a:extLst>
              <a:ext uri="{FF2B5EF4-FFF2-40B4-BE49-F238E27FC236}">
                <a16:creationId xmlns:a16="http://schemas.microsoft.com/office/drawing/2014/main" id="{CE6BC460-F73C-4FD9-9561-22973E262B67}"/>
              </a:ext>
            </a:extLst>
          </p:cNvPr>
          <p:cNvPicPr>
            <a:picLocks noChangeAspect="1"/>
          </p:cNvPicPr>
          <p:nvPr/>
        </p:nvPicPr>
        <p:blipFill rotWithShape="1">
          <a:blip r:embed="rId2"/>
          <a:srcRect l="1" t="6763" r="36053"/>
          <a:stretch/>
        </p:blipFill>
        <p:spPr>
          <a:xfrm>
            <a:off x="7435167" y="136478"/>
            <a:ext cx="4056246" cy="6332561"/>
          </a:xfrm>
          <a:prstGeom prst="rect">
            <a:avLst/>
          </a:prstGeom>
        </p:spPr>
      </p:pic>
      <p:sp>
        <p:nvSpPr>
          <p:cNvPr id="5" name="ZoneTexte 7">
            <a:extLst>
              <a:ext uri="{FF2B5EF4-FFF2-40B4-BE49-F238E27FC236}">
                <a16:creationId xmlns:a16="http://schemas.microsoft.com/office/drawing/2014/main" id="{3506A55B-E012-4919-980F-0E829E717F34}"/>
              </a:ext>
            </a:extLst>
          </p:cNvPr>
          <p:cNvSpPr txBox="1"/>
          <p:nvPr/>
        </p:nvSpPr>
        <p:spPr>
          <a:xfrm>
            <a:off x="700586" y="2644169"/>
            <a:ext cx="5249837" cy="29238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400" b="1" dirty="0"/>
              <a:t>Sources possibles : </a:t>
            </a:r>
          </a:p>
          <a:p>
            <a:pPr algn="just"/>
            <a:endParaRPr lang="fr-FR" sz="2400" b="1" dirty="0"/>
          </a:p>
          <a:p>
            <a:pPr marL="342900" indent="-342900" algn="just">
              <a:buFont typeface="Wingdings" panose="05000000000000000000" pitchFamily="2" charset="2"/>
              <a:buChar char="Ø"/>
            </a:pPr>
            <a:r>
              <a:rPr lang="fr-FR" sz="2400" dirty="0"/>
              <a:t>les enquêtes locales de climat scolaire pour les établissements</a:t>
            </a:r>
          </a:p>
          <a:p>
            <a:pPr algn="just"/>
            <a:endParaRPr lang="fr-FR" sz="2400" dirty="0"/>
          </a:p>
          <a:p>
            <a:pPr marL="342900" indent="-342900" algn="just">
              <a:buFont typeface="Wingdings" panose="05000000000000000000" pitchFamily="2" charset="2"/>
              <a:buChar char="Ø"/>
            </a:pPr>
            <a:r>
              <a:rPr lang="fr-FR" sz="2400" b="1" dirty="0"/>
              <a:t>l’application « faits établissement » pour les chiffres académiques</a:t>
            </a:r>
          </a:p>
          <a:p>
            <a:endParaRPr lang="fr-FR" sz="1600" dirty="0">
              <a:latin typeface="Calibi"/>
            </a:endParaRPr>
          </a:p>
        </p:txBody>
      </p:sp>
      <p:sp>
        <p:nvSpPr>
          <p:cNvPr id="6" name="Ellipse 5">
            <a:extLst>
              <a:ext uri="{FF2B5EF4-FFF2-40B4-BE49-F238E27FC236}">
                <a16:creationId xmlns:a16="http://schemas.microsoft.com/office/drawing/2014/main" id="{4687D8F5-C55F-4D59-BEF9-6357296ADD28}"/>
              </a:ext>
            </a:extLst>
          </p:cNvPr>
          <p:cNvSpPr/>
          <p:nvPr/>
        </p:nvSpPr>
        <p:spPr>
          <a:xfrm>
            <a:off x="7042245" y="1438280"/>
            <a:ext cx="4640237" cy="417816"/>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Ellipse 6">
            <a:extLst>
              <a:ext uri="{FF2B5EF4-FFF2-40B4-BE49-F238E27FC236}">
                <a16:creationId xmlns:a16="http://schemas.microsoft.com/office/drawing/2014/main" id="{75FAC17A-35AD-473A-BB04-C424F18D8D96}"/>
              </a:ext>
            </a:extLst>
          </p:cNvPr>
          <p:cNvSpPr/>
          <p:nvPr/>
        </p:nvSpPr>
        <p:spPr>
          <a:xfrm>
            <a:off x="6750250" y="3254087"/>
            <a:ext cx="4741163" cy="965997"/>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 name="Ellipse 7">
            <a:extLst>
              <a:ext uri="{FF2B5EF4-FFF2-40B4-BE49-F238E27FC236}">
                <a16:creationId xmlns:a16="http://schemas.microsoft.com/office/drawing/2014/main" id="{646276FC-4E5E-4DB0-A1DA-63C1F3C5EB5D}"/>
              </a:ext>
            </a:extLst>
          </p:cNvPr>
          <p:cNvSpPr/>
          <p:nvPr/>
        </p:nvSpPr>
        <p:spPr>
          <a:xfrm>
            <a:off x="7143171" y="5568046"/>
            <a:ext cx="4640237" cy="417816"/>
          </a:xfrm>
          <a:prstGeom prst="ellipse">
            <a:avLst/>
          </a:prstGeom>
          <a:noFill/>
          <a:ln w="127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 name="Ellipse 8">
            <a:extLst>
              <a:ext uri="{FF2B5EF4-FFF2-40B4-BE49-F238E27FC236}">
                <a16:creationId xmlns:a16="http://schemas.microsoft.com/office/drawing/2014/main" id="{265FA38B-281F-4AD9-9016-54EB4E223EFA}"/>
              </a:ext>
            </a:extLst>
          </p:cNvPr>
          <p:cNvSpPr/>
          <p:nvPr/>
        </p:nvSpPr>
        <p:spPr>
          <a:xfrm>
            <a:off x="7042244" y="1792797"/>
            <a:ext cx="4640237" cy="477346"/>
          </a:xfrm>
          <a:prstGeom prst="ellipse">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Ellipse 9">
            <a:extLst>
              <a:ext uri="{FF2B5EF4-FFF2-40B4-BE49-F238E27FC236}">
                <a16:creationId xmlns:a16="http://schemas.microsoft.com/office/drawing/2014/main" id="{855A2D42-8AC9-4420-B6E2-21CEBE56180D}"/>
              </a:ext>
            </a:extLst>
          </p:cNvPr>
          <p:cNvSpPr/>
          <p:nvPr/>
        </p:nvSpPr>
        <p:spPr>
          <a:xfrm>
            <a:off x="6991782" y="2843560"/>
            <a:ext cx="4640236" cy="380540"/>
          </a:xfrm>
          <a:prstGeom prst="ellipse">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 name="Ellipse 10">
            <a:extLst>
              <a:ext uri="{FF2B5EF4-FFF2-40B4-BE49-F238E27FC236}">
                <a16:creationId xmlns:a16="http://schemas.microsoft.com/office/drawing/2014/main" id="{3E385AFC-23FA-443C-89AC-00273DEFD2F7}"/>
              </a:ext>
            </a:extLst>
          </p:cNvPr>
          <p:cNvSpPr/>
          <p:nvPr/>
        </p:nvSpPr>
        <p:spPr>
          <a:xfrm>
            <a:off x="6941319" y="4097841"/>
            <a:ext cx="4741162" cy="380540"/>
          </a:xfrm>
          <a:prstGeom prst="ellipse">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913836631"/>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327546" y="1438280"/>
            <a:ext cx="10449636" cy="1077218"/>
          </a:xfrm>
          <a:prstGeom prst="rect">
            <a:avLst/>
          </a:prstGeom>
          <a:noFill/>
        </p:spPr>
        <p:txBody>
          <a:bodyPr wrap="square" rtlCol="0">
            <a:spAutoFit/>
          </a:bodyPr>
          <a:lstStyle/>
          <a:p>
            <a:r>
              <a:rPr lang="fr-FR" sz="3200" dirty="0"/>
              <a:t>Comparatif 2023-2024 / 2022-2023</a:t>
            </a:r>
            <a:br>
              <a:rPr lang="fr-FR" sz="3200" dirty="0"/>
            </a:br>
            <a:endParaRPr lang="fr-FR" sz="3200" dirty="0"/>
          </a:p>
        </p:txBody>
      </p:sp>
      <p:pic>
        <p:nvPicPr>
          <p:cNvPr id="12" name="table">
            <a:extLst>
              <a:ext uri="{FF2B5EF4-FFF2-40B4-BE49-F238E27FC236}">
                <a16:creationId xmlns:a16="http://schemas.microsoft.com/office/drawing/2014/main" id="{639A3C0E-BC82-4FD6-B630-4F0A9B503D7B}"/>
              </a:ext>
            </a:extLst>
          </p:cNvPr>
          <p:cNvPicPr>
            <a:picLocks noChangeAspect="1"/>
          </p:cNvPicPr>
          <p:nvPr/>
        </p:nvPicPr>
        <p:blipFill>
          <a:blip r:embed="rId2"/>
          <a:stretch>
            <a:fillRect/>
          </a:stretch>
        </p:blipFill>
        <p:spPr>
          <a:xfrm>
            <a:off x="1754071" y="2194352"/>
            <a:ext cx="9023111" cy="4296302"/>
          </a:xfrm>
          <a:prstGeom prst="rect">
            <a:avLst/>
          </a:prstGeom>
        </p:spPr>
      </p:pic>
    </p:spTree>
    <p:extLst>
      <p:ext uri="{BB962C8B-B14F-4D97-AF65-F5344CB8AC3E}">
        <p14:creationId xmlns:p14="http://schemas.microsoft.com/office/powerpoint/2010/main" val="3500974773"/>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2397948"/>
            <a:ext cx="9362364" cy="2062103"/>
          </a:xfrm>
          <a:prstGeom prst="rect">
            <a:avLst/>
          </a:prstGeom>
          <a:noFill/>
        </p:spPr>
        <p:txBody>
          <a:bodyPr wrap="square" rtlCol="0">
            <a:spAutoFit/>
          </a:bodyPr>
          <a:lstStyle/>
          <a:p>
            <a:pPr algn="just"/>
            <a:r>
              <a:rPr lang="fr-FR" sz="3200" b="1" dirty="0">
                <a:solidFill>
                  <a:srgbClr val="00B0F0"/>
                </a:solidFill>
              </a:rPr>
              <a:t>Objectif pour l’année à venir AXE 1 </a:t>
            </a:r>
            <a:r>
              <a:rPr lang="fr-FR" sz="3200" dirty="0"/>
              <a:t>:</a:t>
            </a:r>
            <a:r>
              <a:rPr lang="fr-FR" sz="3200" b="1" dirty="0">
                <a:solidFill>
                  <a:srgbClr val="00B0F0"/>
                </a:solidFill>
              </a:rPr>
              <a:t> </a:t>
            </a:r>
            <a:r>
              <a:rPr lang="fr-FR" sz="3200" dirty="0"/>
              <a:t>réaliser une enquête académique auprès des élèves </a:t>
            </a:r>
            <a:r>
              <a:rPr lang="fr-FR" sz="3200" i="1" dirty="0"/>
              <a:t>via </a:t>
            </a:r>
            <a:r>
              <a:rPr lang="fr-FR" sz="3200" dirty="0"/>
              <a:t>les CVC, CVL, MDL, ambassadeurs </a:t>
            </a:r>
            <a:r>
              <a:rPr lang="fr-FR" sz="3200" dirty="0" err="1"/>
              <a:t>pHARe</a:t>
            </a:r>
            <a:r>
              <a:rPr lang="fr-FR" sz="3200" dirty="0"/>
              <a:t>, pour disposer d’indicateurs plus précis</a:t>
            </a:r>
          </a:p>
        </p:txBody>
      </p:sp>
    </p:spTree>
    <p:extLst>
      <p:ext uri="{BB962C8B-B14F-4D97-AF65-F5344CB8AC3E}">
        <p14:creationId xmlns:p14="http://schemas.microsoft.com/office/powerpoint/2010/main" val="2033859158"/>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3357761" y="2536399"/>
            <a:ext cx="9530686" cy="1569660"/>
          </a:xfrm>
          <a:prstGeom prst="rect">
            <a:avLst/>
          </a:prstGeom>
          <a:noFill/>
        </p:spPr>
        <p:txBody>
          <a:bodyPr wrap="square" rtlCol="0">
            <a:spAutoFit/>
          </a:bodyPr>
          <a:lstStyle/>
          <a:p>
            <a:pPr algn="just"/>
            <a:endParaRPr lang="fr-FR" sz="4800" dirty="0"/>
          </a:p>
          <a:p>
            <a:pPr algn="just"/>
            <a:r>
              <a:rPr lang="fr-FR" sz="4800" b="1" dirty="0" smtClean="0">
                <a:solidFill>
                  <a:srgbClr val="00B0F0"/>
                </a:solidFill>
              </a:rPr>
              <a:t>La parole </a:t>
            </a:r>
            <a:r>
              <a:rPr lang="fr-FR" sz="4800" b="1" dirty="0">
                <a:solidFill>
                  <a:srgbClr val="00B0F0"/>
                </a:solidFill>
              </a:rPr>
              <a:t>à la salle</a:t>
            </a:r>
            <a:endParaRPr lang="fr-FR" sz="4800" b="1" dirty="0">
              <a:solidFill>
                <a:srgbClr val="00B0F0"/>
              </a:solidFill>
            </a:endParaRPr>
          </a:p>
        </p:txBody>
      </p:sp>
    </p:spTree>
    <p:extLst>
      <p:ext uri="{BB962C8B-B14F-4D97-AF65-F5344CB8AC3E}">
        <p14:creationId xmlns:p14="http://schemas.microsoft.com/office/powerpoint/2010/main" val="661290694"/>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641445" y="1736229"/>
            <a:ext cx="11000095" cy="6063198"/>
          </a:xfrm>
          <a:prstGeom prst="rect">
            <a:avLst/>
          </a:prstGeom>
          <a:noFill/>
        </p:spPr>
        <p:txBody>
          <a:bodyPr wrap="square" rtlCol="0">
            <a:spAutoFit/>
          </a:bodyPr>
          <a:lstStyle/>
          <a:p>
            <a:pPr algn="just"/>
            <a:r>
              <a:rPr lang="fr-FR" sz="3200" dirty="0"/>
              <a:t>Un dispositif académique de signalement dédié aux personnels</a:t>
            </a:r>
          </a:p>
          <a:p>
            <a:pPr algn="just"/>
            <a:endParaRPr lang="fr-FR" sz="3200" dirty="0"/>
          </a:p>
          <a:p>
            <a:pPr marL="457200" lvl="0" indent="-457200">
              <a:buFont typeface="Arial" panose="020B0604020202020204" pitchFamily="34" charset="0"/>
              <a:buChar char="•"/>
            </a:pPr>
            <a:r>
              <a:rPr lang="fr-FR" sz="2800" dirty="0"/>
              <a:t>Entretien confidentiel avec un écoutant</a:t>
            </a:r>
          </a:p>
          <a:p>
            <a:pPr marL="457200" lvl="0" indent="-457200">
              <a:buFont typeface="Arial" panose="020B0604020202020204" pitchFamily="34" charset="0"/>
              <a:buChar char="•"/>
            </a:pPr>
            <a:r>
              <a:rPr lang="fr-FR" sz="2800" dirty="0"/>
              <a:t>Nécessité pour la victime d’accepter la levée de la </a:t>
            </a:r>
          </a:p>
          <a:p>
            <a:pPr lvl="0"/>
            <a:r>
              <a:rPr lang="fr-FR" sz="2800" dirty="0"/>
              <a:t>      confidentialité pour permettre d’agir</a:t>
            </a:r>
          </a:p>
          <a:p>
            <a:pPr marL="457200" lvl="0" indent="-457200">
              <a:buFont typeface="Arial" panose="020B0604020202020204" pitchFamily="34" charset="0"/>
              <a:buChar char="•"/>
            </a:pPr>
            <a:r>
              <a:rPr lang="fr-FR" sz="2800" dirty="0"/>
              <a:t>Traitement du signalement par l’autorité académique </a:t>
            </a:r>
          </a:p>
          <a:p>
            <a:pPr marL="457200" lvl="0" indent="-457200">
              <a:buFont typeface="Arial" panose="020B0604020202020204" pitchFamily="34" charset="0"/>
              <a:buChar char="•"/>
            </a:pPr>
            <a:r>
              <a:rPr lang="fr-FR" sz="2800" dirty="0"/>
              <a:t>Accompagnement par une psychologue académique </a:t>
            </a:r>
          </a:p>
          <a:p>
            <a:pPr lvl="0"/>
            <a:r>
              <a:rPr lang="fr-FR" sz="2800" dirty="0"/>
              <a:t>      du travail</a:t>
            </a:r>
          </a:p>
          <a:p>
            <a:pPr lvl="0"/>
            <a:endParaRPr lang="fr-FR" sz="2800" dirty="0"/>
          </a:p>
          <a:p>
            <a:r>
              <a:rPr lang="fr-FR" sz="2800" dirty="0">
                <a:hlinkClick r:id="rId2"/>
              </a:rPr>
              <a:t>situationdeharcelementpersonnels@ac-montpellier.fr</a:t>
            </a:r>
            <a:r>
              <a:rPr lang="fr-FR" sz="2800" dirty="0"/>
              <a:t> </a:t>
            </a:r>
            <a:r>
              <a:rPr lang="fr-FR" sz="2800" dirty="0">
                <a:solidFill>
                  <a:schemeClr val="bg1"/>
                </a:solidFill>
              </a:rPr>
              <a:t>er</a:t>
            </a:r>
            <a:endParaRPr lang="fr-FR" sz="2800" dirty="0"/>
          </a:p>
          <a:p>
            <a:pPr marL="457200" indent="-457200" algn="just">
              <a:buFont typeface="Arial" panose="020B0604020202020204" pitchFamily="34" charset="0"/>
              <a:buChar char="•"/>
            </a:pPr>
            <a:endParaRPr lang="fr-FR" sz="2800" dirty="0"/>
          </a:p>
          <a:p>
            <a:endParaRPr lang="fr-FR" sz="3600" dirty="0"/>
          </a:p>
          <a:p>
            <a:pPr marL="571500" indent="-571500">
              <a:buFont typeface="Arial" panose="020B0604020202020204" pitchFamily="34" charset="0"/>
              <a:buChar char="•"/>
            </a:pPr>
            <a:endParaRPr lang="fr-FR" sz="3600" dirty="0">
              <a:latin typeface="+mj-lt"/>
            </a:endParaRPr>
          </a:p>
        </p:txBody>
      </p:sp>
      <p:pic>
        <p:nvPicPr>
          <p:cNvPr id="5" name="Image 4">
            <a:extLst>
              <a:ext uri="{FF2B5EF4-FFF2-40B4-BE49-F238E27FC236}">
                <a16:creationId xmlns:a16="http://schemas.microsoft.com/office/drawing/2014/main" id="{179290C7-B977-499C-B92E-B0F739A37AFF}"/>
              </a:ext>
            </a:extLst>
          </p:cNvPr>
          <p:cNvPicPr/>
          <p:nvPr/>
        </p:nvPicPr>
        <p:blipFill>
          <a:blip r:embed="rId3"/>
          <a:stretch>
            <a:fillRect/>
          </a:stretch>
        </p:blipFill>
        <p:spPr>
          <a:xfrm>
            <a:off x="9075762" y="2336664"/>
            <a:ext cx="2769784" cy="4132375"/>
          </a:xfrm>
          <a:prstGeom prst="rect">
            <a:avLst/>
          </a:prstGeom>
        </p:spPr>
      </p:pic>
    </p:spTree>
    <p:extLst>
      <p:ext uri="{BB962C8B-B14F-4D97-AF65-F5344CB8AC3E}">
        <p14:creationId xmlns:p14="http://schemas.microsoft.com/office/powerpoint/2010/main" val="1809506750"/>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47869" y="1815978"/>
            <a:ext cx="9362364" cy="4585871"/>
          </a:xfrm>
          <a:prstGeom prst="rect">
            <a:avLst/>
          </a:prstGeom>
          <a:noFill/>
        </p:spPr>
        <p:txBody>
          <a:bodyPr wrap="square" rtlCol="0">
            <a:spAutoFit/>
          </a:bodyPr>
          <a:lstStyle/>
          <a:p>
            <a:pPr algn="just"/>
            <a:r>
              <a:rPr lang="fr-FR" sz="3200" b="1" dirty="0">
                <a:solidFill>
                  <a:srgbClr val="00B0F0"/>
                </a:solidFill>
              </a:rPr>
              <a:t>Axe </a:t>
            </a:r>
            <a:r>
              <a:rPr lang="fr-FR" sz="3200" b="1" dirty="0" smtClean="0">
                <a:solidFill>
                  <a:srgbClr val="00B0F0"/>
                </a:solidFill>
              </a:rPr>
              <a:t>2</a:t>
            </a:r>
          </a:p>
          <a:p>
            <a:pPr algn="just"/>
            <a:r>
              <a:rPr lang="fr-FR" sz="3200" b="1" dirty="0" smtClean="0">
                <a:solidFill>
                  <a:srgbClr val="00B0F0"/>
                </a:solidFill>
              </a:rPr>
              <a:t>Caroline Roullier et Isabelle </a:t>
            </a:r>
            <a:r>
              <a:rPr lang="fr-FR" sz="3200" b="1" dirty="0" err="1" smtClean="0">
                <a:solidFill>
                  <a:srgbClr val="00B0F0"/>
                </a:solidFill>
              </a:rPr>
              <a:t>Romig</a:t>
            </a:r>
            <a:r>
              <a:rPr lang="fr-FR" sz="3200" b="1" dirty="0" smtClean="0">
                <a:solidFill>
                  <a:srgbClr val="00B0F0"/>
                </a:solidFill>
              </a:rPr>
              <a:t> </a:t>
            </a:r>
          </a:p>
          <a:p>
            <a:pPr algn="just"/>
            <a:endParaRPr lang="fr-FR" sz="3200" b="1" dirty="0" smtClean="0">
              <a:solidFill>
                <a:srgbClr val="00B0F0"/>
              </a:solidFill>
            </a:endParaRPr>
          </a:p>
          <a:p>
            <a:pPr algn="just"/>
            <a:r>
              <a:rPr lang="fr-FR" sz="3200" dirty="0" smtClean="0"/>
              <a:t>Accompagner </a:t>
            </a:r>
            <a:r>
              <a:rPr lang="fr-FR" sz="3200" dirty="0"/>
              <a:t>les EPLE lors de situations problèmes sensibles et difficiles à résoudre concernant les élèves ou les personnels, afin de s'assurer que les victimes sont soutenues et que les établissements sont outillés dans leurs démarches</a:t>
            </a:r>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1073314143"/>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ECA5BF2-FF2F-4463-BFC4-868471D1EE95}"/>
              </a:ext>
            </a:extLst>
          </p:cNvPr>
          <p:cNvPicPr>
            <a:picLocks noChangeAspect="1"/>
          </p:cNvPicPr>
          <p:nvPr/>
        </p:nvPicPr>
        <p:blipFill>
          <a:blip r:embed="rId2"/>
          <a:stretch>
            <a:fillRect/>
          </a:stretch>
        </p:blipFill>
        <p:spPr>
          <a:xfrm>
            <a:off x="1034864" y="1446610"/>
            <a:ext cx="3610479" cy="5029902"/>
          </a:xfrm>
          <a:prstGeom prst="rect">
            <a:avLst/>
          </a:prstGeom>
        </p:spPr>
      </p:pic>
      <p:pic>
        <p:nvPicPr>
          <p:cNvPr id="7" name="Image 6">
            <a:extLst>
              <a:ext uri="{FF2B5EF4-FFF2-40B4-BE49-F238E27FC236}">
                <a16:creationId xmlns:a16="http://schemas.microsoft.com/office/drawing/2014/main" id="{0E3224B0-C5BF-4886-82D3-E21EBCCDBC9A}"/>
              </a:ext>
            </a:extLst>
          </p:cNvPr>
          <p:cNvPicPr>
            <a:picLocks noChangeAspect="1"/>
          </p:cNvPicPr>
          <p:nvPr/>
        </p:nvPicPr>
        <p:blipFill>
          <a:blip r:embed="rId3"/>
          <a:stretch>
            <a:fillRect/>
          </a:stretch>
        </p:blipFill>
        <p:spPr>
          <a:xfrm>
            <a:off x="4645343" y="1637082"/>
            <a:ext cx="3480994" cy="4839430"/>
          </a:xfrm>
          <a:prstGeom prst="rect">
            <a:avLst/>
          </a:prstGeom>
        </p:spPr>
      </p:pic>
      <p:sp>
        <p:nvSpPr>
          <p:cNvPr id="2" name="ZoneTexte 1"/>
          <p:cNvSpPr txBox="1"/>
          <p:nvPr/>
        </p:nvSpPr>
        <p:spPr>
          <a:xfrm>
            <a:off x="8912646" y="4549967"/>
            <a:ext cx="2985571" cy="2585323"/>
          </a:xfrm>
          <a:prstGeom prst="rect">
            <a:avLst/>
          </a:prstGeom>
          <a:noFill/>
        </p:spPr>
        <p:txBody>
          <a:bodyPr wrap="square" rtlCol="0">
            <a:spAutoFit/>
          </a:bodyPr>
          <a:lstStyle/>
          <a:p>
            <a:r>
              <a:rPr lang="fr-FR" dirty="0" smtClean="0"/>
              <a:t>Caroline Roullier</a:t>
            </a:r>
          </a:p>
          <a:p>
            <a:r>
              <a:rPr lang="fr-FR" dirty="0" smtClean="0"/>
              <a:t>Isabelle </a:t>
            </a:r>
            <a:r>
              <a:rPr lang="fr-FR" dirty="0" err="1" smtClean="0"/>
              <a:t>Romig</a:t>
            </a:r>
            <a:endParaRPr lang="fr-FR" dirty="0" smtClean="0"/>
          </a:p>
          <a:p>
            <a:r>
              <a:rPr lang="fr-FR" dirty="0" smtClean="0"/>
              <a:t>Denis </a:t>
            </a:r>
            <a:r>
              <a:rPr lang="fr-FR" dirty="0" err="1" smtClean="0"/>
              <a:t>Tuchais</a:t>
            </a:r>
            <a:endParaRPr lang="fr-FR" dirty="0" smtClean="0"/>
          </a:p>
          <a:p>
            <a:r>
              <a:rPr lang="fr-FR" dirty="0" smtClean="0"/>
              <a:t>CT-AS des départements</a:t>
            </a:r>
          </a:p>
          <a:p>
            <a:r>
              <a:rPr lang="fr-FR" dirty="0" smtClean="0"/>
              <a:t>Chefs établissement</a:t>
            </a:r>
          </a:p>
          <a:p>
            <a:r>
              <a:rPr lang="fr-FR" dirty="0" smtClean="0"/>
              <a:t>Procureur en charge des mineurs</a:t>
            </a:r>
          </a:p>
          <a:p>
            <a:endParaRPr lang="fr-FR" dirty="0" smtClean="0"/>
          </a:p>
          <a:p>
            <a:endParaRPr lang="fr-FR" dirty="0"/>
          </a:p>
        </p:txBody>
      </p:sp>
    </p:spTree>
    <p:extLst>
      <p:ext uri="{BB962C8B-B14F-4D97-AF65-F5344CB8AC3E}">
        <p14:creationId xmlns:p14="http://schemas.microsoft.com/office/powerpoint/2010/main" val="1019925723"/>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1738531"/>
            <a:ext cx="9362364" cy="4524315"/>
          </a:xfrm>
          <a:prstGeom prst="rect">
            <a:avLst/>
          </a:prstGeom>
          <a:noFill/>
        </p:spPr>
        <p:txBody>
          <a:bodyPr wrap="square" rtlCol="0">
            <a:spAutoFit/>
          </a:bodyPr>
          <a:lstStyle/>
          <a:p>
            <a:r>
              <a:rPr lang="fr-FR" sz="3600" dirty="0"/>
              <a:t>Les grandes lignes du « guide »</a:t>
            </a:r>
          </a:p>
          <a:p>
            <a:pPr algn="just"/>
            <a:endParaRPr lang="fr-FR" sz="3600" dirty="0"/>
          </a:p>
          <a:p>
            <a:pPr marL="342900" indent="-342900" algn="just">
              <a:buFont typeface="Arial" panose="020B0604020202020204" pitchFamily="34" charset="0"/>
              <a:buChar char="•"/>
            </a:pPr>
            <a:r>
              <a:rPr lang="fr-FR" sz="2400" dirty="0"/>
              <a:t>Bien prendre en compte la parole de la/des victime(s) et accompagner à long terme pour favoriser la résilience</a:t>
            </a:r>
          </a:p>
          <a:p>
            <a:pPr algn="just"/>
            <a:endParaRPr lang="fr-FR" sz="2400" dirty="0"/>
          </a:p>
          <a:p>
            <a:pPr marL="342900" indent="-342900" algn="just">
              <a:buFont typeface="Arial" panose="020B0604020202020204" pitchFamily="34" charset="0"/>
              <a:buChar char="•"/>
            </a:pPr>
            <a:r>
              <a:rPr lang="fr-FR" sz="2400" dirty="0"/>
              <a:t>Canaux de signalements et mise en place d’un accompagnement spécifique de l’établissement</a:t>
            </a:r>
          </a:p>
          <a:p>
            <a:pPr algn="just"/>
            <a:endParaRPr lang="fr-FR" sz="2400" dirty="0"/>
          </a:p>
          <a:p>
            <a:pPr marL="342900" indent="-342900" algn="just">
              <a:buFont typeface="Arial" panose="020B0604020202020204" pitchFamily="34" charset="0"/>
              <a:buChar char="•"/>
            </a:pPr>
            <a:r>
              <a:rPr lang="fr-FR" sz="2400" dirty="0"/>
              <a:t>Prise en charge des auteurs/autrices et complices présumés</a:t>
            </a:r>
          </a:p>
          <a:p>
            <a:pPr algn="just"/>
            <a:endParaRPr lang="fr-FR" sz="2400" dirty="0"/>
          </a:p>
          <a:p>
            <a:pPr marL="342900" indent="-342900" algn="just">
              <a:buFont typeface="Arial" panose="020B0604020202020204" pitchFamily="34" charset="0"/>
              <a:buChar char="•"/>
            </a:pPr>
            <a:r>
              <a:rPr lang="fr-FR" sz="2400" dirty="0"/>
              <a:t>Cas de cyberviolences sexuelles</a:t>
            </a:r>
          </a:p>
        </p:txBody>
      </p:sp>
    </p:spTree>
    <p:extLst>
      <p:ext uri="{BB962C8B-B14F-4D97-AF65-F5344CB8AC3E}">
        <p14:creationId xmlns:p14="http://schemas.microsoft.com/office/powerpoint/2010/main" val="1890797810"/>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004645" y="2479687"/>
            <a:ext cx="9034415" cy="3970318"/>
          </a:xfrm>
          <a:prstGeom prst="rect">
            <a:avLst/>
          </a:prstGeom>
          <a:noFill/>
        </p:spPr>
        <p:txBody>
          <a:bodyPr wrap="square" rtlCol="0">
            <a:spAutoFit/>
          </a:bodyPr>
          <a:lstStyle/>
          <a:p>
            <a:r>
              <a:rPr lang="fr-FR" sz="3600" b="1" dirty="0" smtClean="0"/>
              <a:t>Parole </a:t>
            </a:r>
            <a:r>
              <a:rPr lang="fr-FR" sz="3600" b="1" dirty="0"/>
              <a:t>aux élèves</a:t>
            </a:r>
          </a:p>
          <a:p>
            <a:endParaRPr lang="fr-FR" sz="3600" dirty="0"/>
          </a:p>
          <a:p>
            <a:r>
              <a:rPr lang="fr-FR" sz="3600" dirty="0"/>
              <a:t>L’atelier cinéma du lycée Georges Clémenceau </a:t>
            </a:r>
            <a:r>
              <a:rPr lang="fr-FR" sz="3600" dirty="0" smtClean="0"/>
              <a:t>Montpellier</a:t>
            </a:r>
          </a:p>
          <a:p>
            <a:endParaRPr lang="fr-FR" sz="3600" dirty="0"/>
          </a:p>
          <a:p>
            <a:endParaRPr lang="fr-FR" sz="3600" dirty="0"/>
          </a:p>
          <a:p>
            <a:endParaRPr lang="fr-FR" sz="3600" dirty="0">
              <a:latin typeface="+mj-lt"/>
            </a:endParaRPr>
          </a:p>
        </p:txBody>
      </p:sp>
      <p:sp>
        <p:nvSpPr>
          <p:cNvPr id="4" name="ZoneTexte 3">
            <a:extLst>
              <a:ext uri="{FF2B5EF4-FFF2-40B4-BE49-F238E27FC236}">
                <a16:creationId xmlns:a16="http://schemas.microsoft.com/office/drawing/2014/main" id="{51A69414-F042-417D-EB04-4A74695F64B7}"/>
              </a:ext>
            </a:extLst>
          </p:cNvPr>
          <p:cNvSpPr txBox="1"/>
          <p:nvPr/>
        </p:nvSpPr>
        <p:spPr>
          <a:xfrm>
            <a:off x="2004644" y="4826280"/>
            <a:ext cx="9034415" cy="1261884"/>
          </a:xfrm>
          <a:prstGeom prst="rect">
            <a:avLst/>
          </a:prstGeom>
          <a:noFill/>
        </p:spPr>
        <p:txBody>
          <a:bodyPr wrap="square" rtlCol="0">
            <a:spAutoFit/>
          </a:bodyPr>
          <a:lstStyle/>
          <a:p>
            <a:r>
              <a:rPr lang="fr-FR" sz="2000" dirty="0" smtClean="0"/>
              <a:t>Irréversible.mp4</a:t>
            </a:r>
          </a:p>
          <a:p>
            <a:r>
              <a:rPr lang="fr-FR" sz="2000" dirty="0" smtClean="0"/>
              <a:t>Une belle jounée.mp4</a:t>
            </a:r>
            <a:endParaRPr lang="fr-FR" sz="2000" dirty="0"/>
          </a:p>
          <a:p>
            <a:endParaRPr lang="fr-FR" sz="3600" dirty="0">
              <a:latin typeface="+mj-lt"/>
            </a:endParaRPr>
          </a:p>
        </p:txBody>
      </p:sp>
    </p:spTree>
    <p:extLst>
      <p:ext uri="{BB962C8B-B14F-4D97-AF65-F5344CB8AC3E}">
        <p14:creationId xmlns:p14="http://schemas.microsoft.com/office/powerpoint/2010/main" val="3309857025"/>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971265" y="1410985"/>
            <a:ext cx="10249469" cy="5078313"/>
          </a:xfrm>
          <a:prstGeom prst="rect">
            <a:avLst/>
          </a:prstGeom>
          <a:noFill/>
        </p:spPr>
        <p:txBody>
          <a:bodyPr wrap="square" rtlCol="0">
            <a:spAutoFit/>
          </a:bodyPr>
          <a:lstStyle/>
          <a:p>
            <a:pPr algn="just"/>
            <a:r>
              <a:rPr lang="fr-FR" sz="2800" dirty="0"/>
              <a:t>Circulaire </a:t>
            </a:r>
            <a:r>
              <a:rPr lang="fr-FR" sz="2800" dirty="0">
                <a:hlinkClick r:id="rId3"/>
              </a:rPr>
              <a:t>« Pour une meilleure prise en compte des questions relatives à l’identité de genre en milieu scolaire » </a:t>
            </a:r>
            <a:r>
              <a:rPr lang="fr-FR" sz="2800" dirty="0"/>
              <a:t>(septembre 2021)</a:t>
            </a:r>
          </a:p>
          <a:p>
            <a:pPr algn="just"/>
            <a:endParaRPr lang="fr-FR" sz="2800" dirty="0">
              <a:highlight>
                <a:srgbClr val="FFFF00"/>
              </a:highlight>
            </a:endParaRPr>
          </a:p>
          <a:p>
            <a:pPr marL="342900" indent="-342900" algn="just">
              <a:buFont typeface="Arial" panose="020B0604020202020204" pitchFamily="34" charset="0"/>
              <a:buChar char="•"/>
            </a:pPr>
            <a:r>
              <a:rPr lang="fr-FR" sz="2400" dirty="0"/>
              <a:t>La transidentité est un fait qui concerne l’institution scolaire</a:t>
            </a:r>
          </a:p>
          <a:p>
            <a:pPr algn="just"/>
            <a:endParaRPr lang="fr-FR" sz="2400" dirty="0"/>
          </a:p>
          <a:p>
            <a:pPr marL="342900" indent="-342900" algn="just">
              <a:buFont typeface="Arial" panose="020B0604020202020204" pitchFamily="34" charset="0"/>
              <a:buChar char="•"/>
            </a:pPr>
            <a:r>
              <a:rPr lang="fr-FR" sz="2400" dirty="0"/>
              <a:t>Chaque situation est unique, et ne se traduit pas par un parcours de transition (écoute attentive et bienveillante)</a:t>
            </a:r>
          </a:p>
          <a:p>
            <a:pPr algn="just"/>
            <a:endParaRPr lang="fr-FR" sz="2400" dirty="0"/>
          </a:p>
          <a:p>
            <a:pPr marL="342900" indent="-342900" algn="just">
              <a:buFont typeface="Arial" panose="020B0604020202020204" pitchFamily="34" charset="0"/>
              <a:buChar char="•"/>
            </a:pPr>
            <a:r>
              <a:rPr lang="fr-FR" sz="2400" dirty="0"/>
              <a:t>Les personnels peuvent se trouver légitimement déstabilisés</a:t>
            </a:r>
          </a:p>
          <a:p>
            <a:pPr algn="just"/>
            <a:endParaRPr lang="fr-FR" sz="2400" dirty="0"/>
          </a:p>
          <a:p>
            <a:pPr marL="342900" indent="-342900" algn="just">
              <a:buFont typeface="Arial" panose="020B0604020202020204" pitchFamily="34" charset="0"/>
              <a:buChar char="•"/>
            </a:pPr>
            <a:r>
              <a:rPr lang="fr-FR" sz="2400" dirty="0"/>
              <a:t>La mobilisation de toutes et tous est indispensable (chaque membre des équipes éducatives doit être en mesure de comprendre les besoins exprimés) : droit à l’intégrité, au bien-être, à la santé et à la sécurité</a:t>
            </a:r>
          </a:p>
        </p:txBody>
      </p:sp>
    </p:spTree>
    <p:extLst>
      <p:ext uri="{BB962C8B-B14F-4D97-AF65-F5344CB8AC3E}">
        <p14:creationId xmlns:p14="http://schemas.microsoft.com/office/powerpoint/2010/main" val="2807931570"/>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971265" y="1410985"/>
            <a:ext cx="10249469" cy="4339650"/>
          </a:xfrm>
          <a:prstGeom prst="rect">
            <a:avLst/>
          </a:prstGeom>
          <a:noFill/>
        </p:spPr>
        <p:txBody>
          <a:bodyPr wrap="square" rtlCol="0">
            <a:spAutoFit/>
          </a:bodyPr>
          <a:lstStyle/>
          <a:p>
            <a:pPr algn="just"/>
            <a:r>
              <a:rPr lang="fr-FR" sz="2800" dirty="0"/>
              <a:t>Circulaire </a:t>
            </a:r>
            <a:r>
              <a:rPr lang="fr-FR" sz="2800" dirty="0">
                <a:hlinkClick r:id="rId3"/>
              </a:rPr>
              <a:t>« Pour une meilleure prise en compte des questions relatives à l’identité de genre en milieu scolaire » </a:t>
            </a:r>
            <a:r>
              <a:rPr lang="fr-FR" sz="2800" dirty="0"/>
              <a:t>(septembre 2021)</a:t>
            </a:r>
          </a:p>
          <a:p>
            <a:pPr algn="just"/>
            <a:endParaRPr lang="fr-FR" sz="2800" dirty="0">
              <a:highlight>
                <a:srgbClr val="FFFF00"/>
              </a:highlight>
            </a:endParaRPr>
          </a:p>
          <a:p>
            <a:pPr marL="342900" indent="-342900" algn="just">
              <a:buFont typeface="Arial" panose="020B0604020202020204" pitchFamily="34" charset="0"/>
              <a:buChar char="•"/>
            </a:pPr>
            <a:r>
              <a:rPr lang="fr-FR" sz="2400" dirty="0" smtClean="0"/>
              <a:t>La circulaire propose une ligne de conduite à tenir pour les différentes situations rencontrées avec des élèves en questionnement de genre (prénom d’usage, internat, vestiaire, toilettes…)</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smtClean="0"/>
              <a:t>L’accord des deux responsables légaux est indispensable à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smtClean="0"/>
              <a:t>Mais, l’Ecole doit jouer le rôle de médiateur vis-à-vis des responsables légaux et reste vigilant vis-à-vis de la santé mentale/bien-être de l’élève</a:t>
            </a:r>
            <a:endParaRPr lang="fr-FR" sz="2400" dirty="0"/>
          </a:p>
        </p:txBody>
      </p:sp>
    </p:spTree>
    <p:extLst>
      <p:ext uri="{BB962C8B-B14F-4D97-AF65-F5344CB8AC3E}">
        <p14:creationId xmlns:p14="http://schemas.microsoft.com/office/powerpoint/2010/main" val="2016821914"/>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736979" y="1738531"/>
            <a:ext cx="10645254" cy="4401205"/>
          </a:xfrm>
          <a:prstGeom prst="rect">
            <a:avLst/>
          </a:prstGeom>
          <a:noFill/>
        </p:spPr>
        <p:txBody>
          <a:bodyPr wrap="square" rtlCol="0">
            <a:spAutoFit/>
          </a:bodyPr>
          <a:lstStyle/>
          <a:p>
            <a:r>
              <a:rPr lang="fr-FR" sz="2800" dirty="0"/>
              <a:t>Une foire aux questions (FAQ) pour répondre aux questions des élèves, des personnels, des familles</a:t>
            </a:r>
          </a:p>
          <a:p>
            <a:endParaRPr lang="fr-FR" sz="2800" dirty="0"/>
          </a:p>
          <a:p>
            <a:endParaRPr lang="fr-FR" sz="2800" dirty="0"/>
          </a:p>
          <a:p>
            <a:pPr marL="342900" indent="-342900" algn="just">
              <a:buFont typeface="Arial" panose="020B0604020202020204" pitchFamily="34" charset="0"/>
              <a:buChar char="•"/>
            </a:pPr>
            <a:r>
              <a:rPr lang="fr-FR" sz="2400" dirty="0">
                <a:hlinkClick r:id="rId2"/>
              </a:rPr>
              <a:t>Site de l’observatoire académique des violences sexistes et sexuelles &amp; LGBTphobes</a:t>
            </a:r>
            <a:endParaRPr lang="fr-FR" sz="2400" dirty="0"/>
          </a:p>
          <a:p>
            <a:pPr algn="just"/>
            <a:endParaRPr lang="fr-FR" sz="2400" dirty="0"/>
          </a:p>
          <a:p>
            <a:pPr marL="342900" indent="-342900" algn="just">
              <a:buFont typeface="Arial" panose="020B0604020202020204" pitchFamily="34" charset="0"/>
              <a:buChar char="•"/>
            </a:pPr>
            <a:r>
              <a:rPr lang="fr-FR" sz="2400" dirty="0"/>
              <a:t>Adresse mail observatoire : </a:t>
            </a:r>
            <a:r>
              <a:rPr lang="fr-FR" sz="2400" dirty="0">
                <a:hlinkClick r:id="rId3"/>
              </a:rPr>
              <a:t>observatoiredesviolencesdegenre@ac-montpellier.fr</a:t>
            </a:r>
            <a:r>
              <a:rPr lang="fr-FR" sz="2400" dirty="0"/>
              <a:t> </a:t>
            </a:r>
            <a:endParaRPr lang="fr-FR" sz="3600" dirty="0"/>
          </a:p>
          <a:p>
            <a:endParaRPr lang="fr-FR" sz="3600" dirty="0"/>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3827806882"/>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330657" y="1401661"/>
            <a:ext cx="9530686" cy="4955203"/>
          </a:xfrm>
          <a:prstGeom prst="rect">
            <a:avLst/>
          </a:prstGeom>
          <a:noFill/>
        </p:spPr>
        <p:txBody>
          <a:bodyPr wrap="square" rtlCol="0">
            <a:spAutoFit/>
          </a:bodyPr>
          <a:lstStyle/>
          <a:p>
            <a:pPr algn="just"/>
            <a:r>
              <a:rPr lang="fr-FR" sz="3200" b="1" dirty="0">
                <a:solidFill>
                  <a:srgbClr val="00B0F0"/>
                </a:solidFill>
              </a:rPr>
              <a:t>Objectifs pour l’année à venir AXE 2 </a:t>
            </a:r>
            <a:r>
              <a:rPr lang="fr-FR" sz="3200" dirty="0"/>
              <a:t>: </a:t>
            </a:r>
          </a:p>
          <a:p>
            <a:pPr algn="just"/>
            <a:endParaRPr lang="fr-FR" sz="3200" b="1" dirty="0">
              <a:solidFill>
                <a:srgbClr val="00B0F0"/>
              </a:solidFill>
            </a:endParaRPr>
          </a:p>
          <a:p>
            <a:pPr marL="457200" indent="-457200" algn="just">
              <a:buFont typeface="Arial" panose="020B0604020202020204" pitchFamily="34" charset="0"/>
              <a:buChar char="•"/>
            </a:pPr>
            <a:r>
              <a:rPr lang="fr-FR" sz="2800" dirty="0"/>
              <a:t>Faire connaître et comprendre le « Guide d’accompagnement des violences sexuelles » et la circulaire « Pour une meilleure prise en compte des questions relatives à l’identité de genre en milieu scolaire » de 2021, dans tous les réseaux pédagogiques</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a:t>Alimenter la FAQ en répondant aux questions qui seront posées directement par les personnels, les élèves, les familles, sur la boite mail de l’observatoire</a:t>
            </a:r>
          </a:p>
        </p:txBody>
      </p:sp>
    </p:spTree>
    <p:extLst>
      <p:ext uri="{BB962C8B-B14F-4D97-AF65-F5344CB8AC3E}">
        <p14:creationId xmlns:p14="http://schemas.microsoft.com/office/powerpoint/2010/main" val="204241746"/>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3357761" y="2536399"/>
            <a:ext cx="9530686" cy="1569660"/>
          </a:xfrm>
          <a:prstGeom prst="rect">
            <a:avLst/>
          </a:prstGeom>
          <a:noFill/>
        </p:spPr>
        <p:txBody>
          <a:bodyPr wrap="square" rtlCol="0">
            <a:spAutoFit/>
          </a:bodyPr>
          <a:lstStyle/>
          <a:p>
            <a:pPr algn="just"/>
            <a:endParaRPr lang="fr-FR" sz="4800" dirty="0"/>
          </a:p>
          <a:p>
            <a:pPr algn="just"/>
            <a:r>
              <a:rPr lang="fr-FR" sz="4800" b="1" dirty="0" smtClean="0">
                <a:solidFill>
                  <a:srgbClr val="00B0F0"/>
                </a:solidFill>
              </a:rPr>
              <a:t>La parole </a:t>
            </a:r>
            <a:r>
              <a:rPr lang="fr-FR" sz="4800" b="1" dirty="0">
                <a:solidFill>
                  <a:srgbClr val="00B0F0"/>
                </a:solidFill>
              </a:rPr>
              <a:t>à la salle</a:t>
            </a:r>
            <a:endParaRPr lang="fr-FR" sz="4800" b="1" dirty="0">
              <a:solidFill>
                <a:srgbClr val="00B0F0"/>
              </a:solidFill>
            </a:endParaRPr>
          </a:p>
        </p:txBody>
      </p:sp>
    </p:spTree>
    <p:extLst>
      <p:ext uri="{BB962C8B-B14F-4D97-AF65-F5344CB8AC3E}">
        <p14:creationId xmlns:p14="http://schemas.microsoft.com/office/powerpoint/2010/main" val="860491098"/>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2311737"/>
            <a:ext cx="9362364" cy="3046988"/>
          </a:xfrm>
          <a:prstGeom prst="rect">
            <a:avLst/>
          </a:prstGeom>
          <a:noFill/>
        </p:spPr>
        <p:txBody>
          <a:bodyPr wrap="square" rtlCol="0">
            <a:spAutoFit/>
          </a:bodyPr>
          <a:lstStyle/>
          <a:p>
            <a:pPr algn="just"/>
            <a:r>
              <a:rPr lang="fr-FR" sz="3200" b="1" dirty="0">
                <a:solidFill>
                  <a:srgbClr val="00B0F0"/>
                </a:solidFill>
              </a:rPr>
              <a:t>Axe 3 </a:t>
            </a:r>
            <a:r>
              <a:rPr lang="fr-FR" sz="3200" dirty="0"/>
              <a:t>: </a:t>
            </a:r>
          </a:p>
          <a:p>
            <a:pPr marL="457200" indent="-457200" algn="just">
              <a:buFont typeface="Arial" panose="020B0604020202020204" pitchFamily="34" charset="0"/>
              <a:buChar char="•"/>
            </a:pPr>
            <a:r>
              <a:rPr lang="fr-FR" sz="3200" dirty="0"/>
              <a:t>Développer des outils et des actions éducatives de sensibilisation</a:t>
            </a:r>
          </a:p>
          <a:p>
            <a:pPr marL="457200" indent="-457200" algn="just">
              <a:buFont typeface="Arial" panose="020B0604020202020204" pitchFamily="34" charset="0"/>
              <a:buChar char="•"/>
            </a:pPr>
            <a:r>
              <a:rPr lang="fr-FR" sz="3200" dirty="0"/>
              <a:t>Elaborer et déployer un plan de formation ambitieux</a:t>
            </a:r>
          </a:p>
          <a:p>
            <a:pPr marL="457200" indent="-457200" algn="just">
              <a:buFont typeface="Arial" panose="020B0604020202020204" pitchFamily="34" charset="0"/>
              <a:buChar char="•"/>
            </a:pPr>
            <a:r>
              <a:rPr lang="fr-FR" sz="3200" dirty="0"/>
              <a:t>Consolider les partenariats éducatifs (avec les associations, les DDDFE, collectivité territoriales…)</a:t>
            </a:r>
            <a:endParaRPr lang="fr-FR" sz="3200" dirty="0">
              <a:latin typeface="+mj-lt"/>
            </a:endParaRPr>
          </a:p>
        </p:txBody>
      </p:sp>
    </p:spTree>
    <p:extLst>
      <p:ext uri="{BB962C8B-B14F-4D97-AF65-F5344CB8AC3E}">
        <p14:creationId xmlns:p14="http://schemas.microsoft.com/office/powerpoint/2010/main" val="86800268"/>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596176" y="2652829"/>
            <a:ext cx="6930039" cy="3170099"/>
          </a:xfrm>
          <a:prstGeom prst="rect">
            <a:avLst/>
          </a:prstGeom>
          <a:noFill/>
        </p:spPr>
        <p:txBody>
          <a:bodyPr wrap="square" rtlCol="0">
            <a:spAutoFit/>
          </a:bodyPr>
          <a:lstStyle/>
          <a:p>
            <a:r>
              <a:rPr lang="fr-FR" sz="3200" dirty="0">
                <a:hlinkClick r:id="rId2"/>
              </a:rPr>
              <a:t>Annuaire</a:t>
            </a:r>
            <a:r>
              <a:rPr lang="fr-FR" sz="3200" dirty="0"/>
              <a:t> des associations intervenants sur les violences sexistes, sexuelles et LGBTphobes</a:t>
            </a:r>
          </a:p>
          <a:p>
            <a:endParaRPr lang="fr-FR" sz="3200" dirty="0"/>
          </a:p>
          <a:p>
            <a:pPr algn="just"/>
            <a:endParaRPr lang="fr-FR" sz="3600" dirty="0">
              <a:highlight>
                <a:srgbClr val="FFFF00"/>
              </a:highlight>
            </a:endParaRPr>
          </a:p>
          <a:p>
            <a:endParaRPr lang="fr-FR" sz="3600" dirty="0"/>
          </a:p>
        </p:txBody>
      </p:sp>
      <p:pic>
        <p:nvPicPr>
          <p:cNvPr id="2" name="Image 1">
            <a:extLst>
              <a:ext uri="{FF2B5EF4-FFF2-40B4-BE49-F238E27FC236}">
                <a16:creationId xmlns:a16="http://schemas.microsoft.com/office/drawing/2014/main" id="{BA1CCC78-1930-4526-825B-114695FF39F2}"/>
              </a:ext>
            </a:extLst>
          </p:cNvPr>
          <p:cNvPicPr>
            <a:picLocks noChangeAspect="1"/>
          </p:cNvPicPr>
          <p:nvPr/>
        </p:nvPicPr>
        <p:blipFill>
          <a:blip r:embed="rId3"/>
          <a:stretch>
            <a:fillRect/>
          </a:stretch>
        </p:blipFill>
        <p:spPr>
          <a:xfrm>
            <a:off x="7998897" y="2360583"/>
            <a:ext cx="3596927" cy="3323357"/>
          </a:xfrm>
          <a:prstGeom prst="rect">
            <a:avLst/>
          </a:prstGeom>
        </p:spPr>
      </p:pic>
    </p:spTree>
    <p:extLst>
      <p:ext uri="{BB962C8B-B14F-4D97-AF65-F5344CB8AC3E}">
        <p14:creationId xmlns:p14="http://schemas.microsoft.com/office/powerpoint/2010/main" val="2154162078"/>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291726" y="2551837"/>
            <a:ext cx="9362364" cy="1754326"/>
          </a:xfrm>
          <a:prstGeom prst="rect">
            <a:avLst/>
          </a:prstGeom>
          <a:noFill/>
        </p:spPr>
        <p:txBody>
          <a:bodyPr wrap="square" rtlCol="0">
            <a:spAutoFit/>
          </a:bodyPr>
          <a:lstStyle/>
          <a:p>
            <a:pPr algn="ctr"/>
            <a:r>
              <a:rPr lang="fr-FR" sz="3600" dirty="0"/>
              <a:t>Témoignage association </a:t>
            </a:r>
            <a:r>
              <a:rPr lang="fr-FR" sz="3600" i="1" dirty="0"/>
              <a:t>Boucan</a:t>
            </a:r>
            <a:r>
              <a:rPr lang="fr-FR" sz="3600" dirty="0"/>
              <a:t>, Gard</a:t>
            </a:r>
          </a:p>
          <a:p>
            <a:endParaRPr lang="fr-FR" sz="3600" dirty="0"/>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977878424"/>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2551837"/>
            <a:ext cx="9362364" cy="1754326"/>
          </a:xfrm>
          <a:prstGeom prst="rect">
            <a:avLst/>
          </a:prstGeom>
          <a:noFill/>
        </p:spPr>
        <p:txBody>
          <a:bodyPr wrap="square" rtlCol="0">
            <a:spAutoFit/>
          </a:bodyPr>
          <a:lstStyle/>
          <a:p>
            <a:pPr algn="ctr"/>
            <a:r>
              <a:rPr lang="fr-FR" sz="3600" dirty="0"/>
              <a:t>Témoignage association </a:t>
            </a:r>
            <a:r>
              <a:rPr lang="fr-FR" sz="3600" i="1" dirty="0"/>
              <a:t>CIDFF</a:t>
            </a:r>
            <a:r>
              <a:rPr lang="fr-FR" sz="3600" dirty="0"/>
              <a:t>, Lozère</a:t>
            </a:r>
          </a:p>
          <a:p>
            <a:endParaRPr lang="fr-FR" sz="3600" dirty="0"/>
          </a:p>
          <a:p>
            <a:pPr marL="571500" indent="-571500">
              <a:buFont typeface="Arial" panose="020B0604020202020204" pitchFamily="34" charset="0"/>
              <a:buChar char="•"/>
            </a:pPr>
            <a:endParaRPr lang="fr-FR" sz="3600" dirty="0">
              <a:latin typeface="+mj-lt"/>
            </a:endParaRPr>
          </a:p>
        </p:txBody>
      </p:sp>
    </p:spTree>
    <p:extLst>
      <p:ext uri="{BB962C8B-B14F-4D97-AF65-F5344CB8AC3E}">
        <p14:creationId xmlns:p14="http://schemas.microsoft.com/office/powerpoint/2010/main" val="2648890811"/>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179443" y="1738531"/>
            <a:ext cx="9846366" cy="2862322"/>
          </a:xfrm>
          <a:prstGeom prst="rect">
            <a:avLst/>
          </a:prstGeom>
          <a:noFill/>
        </p:spPr>
        <p:txBody>
          <a:bodyPr wrap="square" rtlCol="0">
            <a:spAutoFit/>
          </a:bodyPr>
          <a:lstStyle/>
          <a:p>
            <a:r>
              <a:rPr lang="fr-FR" sz="3600" dirty="0"/>
              <a:t>Plan Académique de Formations 2024-2025</a:t>
            </a:r>
          </a:p>
          <a:p>
            <a:endParaRPr lang="fr-FR" sz="3600" dirty="0"/>
          </a:p>
          <a:p>
            <a:endParaRPr lang="fr-FR" sz="3600" dirty="0"/>
          </a:p>
          <a:p>
            <a:pPr marL="571500" indent="-571500" algn="just">
              <a:buFont typeface="Arial" panose="020B0604020202020204" pitchFamily="34" charset="0"/>
              <a:buChar char="•"/>
            </a:pPr>
            <a:r>
              <a:rPr lang="fr-FR" sz="2400" dirty="0"/>
              <a:t>Lutter contre les violences sexistes-sexuelles – 1 ou 2 journée(s)</a:t>
            </a:r>
          </a:p>
          <a:p>
            <a:pPr algn="just"/>
            <a:endParaRPr lang="fr-FR" sz="2400" dirty="0"/>
          </a:p>
          <a:p>
            <a:pPr marL="571500" indent="-571500" algn="just">
              <a:buFont typeface="Arial" panose="020B0604020202020204" pitchFamily="34" charset="0"/>
              <a:buChar char="•"/>
            </a:pPr>
            <a:r>
              <a:rPr lang="fr-FR" sz="2400" dirty="0"/>
              <a:t>Politiques éducatives contre LGBTphobies – 1 journée</a:t>
            </a:r>
          </a:p>
        </p:txBody>
      </p:sp>
    </p:spTree>
    <p:extLst>
      <p:ext uri="{BB962C8B-B14F-4D97-AF65-F5344CB8AC3E}">
        <p14:creationId xmlns:p14="http://schemas.microsoft.com/office/powerpoint/2010/main" val="421124503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004645" y="2479687"/>
            <a:ext cx="9034415" cy="2308324"/>
          </a:xfrm>
          <a:prstGeom prst="rect">
            <a:avLst/>
          </a:prstGeom>
          <a:noFill/>
        </p:spPr>
        <p:txBody>
          <a:bodyPr wrap="square" rtlCol="0">
            <a:spAutoFit/>
          </a:bodyPr>
          <a:lstStyle/>
          <a:p>
            <a:r>
              <a:rPr lang="fr-FR" sz="3600" b="1" dirty="0" smtClean="0"/>
              <a:t>Parole </a:t>
            </a:r>
            <a:r>
              <a:rPr lang="fr-FR" sz="3600" b="1" dirty="0"/>
              <a:t>aux élèves</a:t>
            </a:r>
          </a:p>
          <a:p>
            <a:endParaRPr lang="fr-FR" sz="3600" dirty="0"/>
          </a:p>
          <a:p>
            <a:r>
              <a:rPr lang="fr-FR" sz="3600" dirty="0"/>
              <a:t>Les élèves du </a:t>
            </a:r>
            <a:r>
              <a:rPr lang="fr-FR" sz="3600" dirty="0"/>
              <a:t>lycée Georges Pompidou Castelnau-Le-Lez</a:t>
            </a:r>
            <a:endParaRPr lang="fr-FR" sz="3600" dirty="0">
              <a:latin typeface="+mj-lt"/>
            </a:endParaRPr>
          </a:p>
        </p:txBody>
      </p:sp>
      <p:sp>
        <p:nvSpPr>
          <p:cNvPr id="4" name="ZoneTexte 3">
            <a:extLst>
              <a:ext uri="{FF2B5EF4-FFF2-40B4-BE49-F238E27FC236}">
                <a16:creationId xmlns:a16="http://schemas.microsoft.com/office/drawing/2014/main" id="{51A69414-F042-417D-EB04-4A74695F64B7}"/>
              </a:ext>
            </a:extLst>
          </p:cNvPr>
          <p:cNvSpPr txBox="1"/>
          <p:nvPr/>
        </p:nvSpPr>
        <p:spPr>
          <a:xfrm>
            <a:off x="2004644" y="4826280"/>
            <a:ext cx="9034415" cy="954107"/>
          </a:xfrm>
          <a:prstGeom prst="rect">
            <a:avLst/>
          </a:prstGeom>
          <a:noFill/>
        </p:spPr>
        <p:txBody>
          <a:bodyPr wrap="square" rtlCol="0">
            <a:spAutoFit/>
          </a:bodyPr>
          <a:lstStyle/>
          <a:p>
            <a:r>
              <a:rPr lang="fr-FR" sz="2000" dirty="0" smtClean="0"/>
              <a:t>Et si.mov</a:t>
            </a:r>
            <a:endParaRPr lang="fr-FR" sz="2000" dirty="0"/>
          </a:p>
          <a:p>
            <a:endParaRPr lang="fr-FR" sz="3600" dirty="0">
              <a:latin typeface="+mj-lt"/>
            </a:endParaRPr>
          </a:p>
        </p:txBody>
      </p:sp>
    </p:spTree>
    <p:extLst>
      <p:ext uri="{BB962C8B-B14F-4D97-AF65-F5344CB8AC3E}">
        <p14:creationId xmlns:p14="http://schemas.microsoft.com/office/powerpoint/2010/main" val="4003067169"/>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827963" y="1479224"/>
            <a:ext cx="11100179" cy="6124754"/>
          </a:xfrm>
          <a:prstGeom prst="rect">
            <a:avLst/>
          </a:prstGeom>
          <a:noFill/>
        </p:spPr>
        <p:txBody>
          <a:bodyPr wrap="square" rtlCol="0">
            <a:spAutoFit/>
          </a:bodyPr>
          <a:lstStyle/>
          <a:p>
            <a:r>
              <a:rPr lang="fr-FR" sz="3600" dirty="0"/>
              <a:t>Présentation d’outils à disposition des équipes éducatives</a:t>
            </a:r>
          </a:p>
          <a:p>
            <a:endParaRPr lang="fr-FR" sz="3600" dirty="0"/>
          </a:p>
          <a:p>
            <a:pPr marL="571500" indent="-571500">
              <a:buFont typeface="Arial" panose="020B0604020202020204" pitchFamily="34" charset="0"/>
              <a:buChar char="•"/>
            </a:pPr>
            <a:r>
              <a:rPr lang="fr-FR" sz="2400" dirty="0"/>
              <a:t>La « Queereille »</a:t>
            </a:r>
          </a:p>
          <a:p>
            <a:endParaRPr lang="fr-FR" sz="2800" i="1" dirty="0"/>
          </a:p>
          <a:p>
            <a:pPr marL="571500" indent="-571500">
              <a:buFont typeface="Arial" panose="020B0604020202020204" pitchFamily="34" charset="0"/>
              <a:buChar char="•"/>
            </a:pPr>
            <a:r>
              <a:rPr lang="fr-FR" sz="2400" dirty="0"/>
              <a:t>Flyer infographie « Identifier, comprendre et</a:t>
            </a:r>
          </a:p>
          <a:p>
            <a:r>
              <a:rPr lang="fr-FR" sz="2400" dirty="0"/>
              <a:t>        nommer les violences sexistes, sexuelles </a:t>
            </a:r>
          </a:p>
          <a:p>
            <a:r>
              <a:rPr lang="fr-FR" sz="2400" dirty="0"/>
              <a:t>        &amp; LGBTQIA+phobes</a:t>
            </a:r>
          </a:p>
          <a:p>
            <a:endParaRPr lang="fr-FR" sz="2800" dirty="0"/>
          </a:p>
          <a:p>
            <a:pPr marL="571500" indent="-571500">
              <a:buFont typeface="Arial" panose="020B0604020202020204" pitchFamily="34" charset="0"/>
              <a:buChar char="•"/>
            </a:pPr>
            <a:r>
              <a:rPr lang="fr-FR" sz="2400" dirty="0">
                <a:hlinkClick r:id="rId2"/>
              </a:rPr>
              <a:t>« Egalité des genres et des sexualités »</a:t>
            </a:r>
            <a:endParaRPr lang="fr-FR" sz="2400" dirty="0"/>
          </a:p>
          <a:p>
            <a:pPr marL="571500" indent="-571500">
              <a:buFont typeface="Arial" panose="020B0604020202020204" pitchFamily="34" charset="0"/>
              <a:buChar char="•"/>
            </a:pPr>
            <a:endParaRPr lang="fr-FR" sz="2400" dirty="0"/>
          </a:p>
          <a:p>
            <a:pPr marL="571500" indent="-571500">
              <a:buFont typeface="Arial" panose="020B0604020202020204" pitchFamily="34" charset="0"/>
              <a:buChar char="•"/>
            </a:pPr>
            <a:r>
              <a:rPr lang="fr-FR" sz="2400" dirty="0">
                <a:hlinkClick r:id="rId3"/>
              </a:rPr>
              <a:t>Campagne nationale de prévention et de sensibilisation contre les LGBT+phobies « Ici on peut être soi »</a:t>
            </a:r>
            <a:endParaRPr lang="fr-FR" sz="2400" dirty="0">
              <a:highlight>
                <a:srgbClr val="FFFF00"/>
              </a:highlight>
            </a:endParaRPr>
          </a:p>
          <a:p>
            <a:endParaRPr lang="fr-FR" sz="3600" dirty="0"/>
          </a:p>
          <a:p>
            <a:pPr marL="571500" indent="-571500">
              <a:buFont typeface="Arial" panose="020B0604020202020204" pitchFamily="34" charset="0"/>
              <a:buChar char="•"/>
            </a:pPr>
            <a:endParaRPr lang="fr-FR" sz="3600" dirty="0">
              <a:latin typeface="+mj-lt"/>
            </a:endParaRPr>
          </a:p>
        </p:txBody>
      </p:sp>
      <p:pic>
        <p:nvPicPr>
          <p:cNvPr id="2" name="Image 1">
            <a:extLst>
              <a:ext uri="{FF2B5EF4-FFF2-40B4-BE49-F238E27FC236}">
                <a16:creationId xmlns:a16="http://schemas.microsoft.com/office/drawing/2014/main" id="{D1B768B5-424D-4F69-8B24-ED4DD03DEF11}"/>
              </a:ext>
            </a:extLst>
          </p:cNvPr>
          <p:cNvPicPr>
            <a:picLocks noChangeAspect="1"/>
          </p:cNvPicPr>
          <p:nvPr/>
        </p:nvPicPr>
        <p:blipFill>
          <a:blip r:embed="rId4"/>
          <a:stretch>
            <a:fillRect/>
          </a:stretch>
        </p:blipFill>
        <p:spPr>
          <a:xfrm>
            <a:off x="8343653" y="2380932"/>
            <a:ext cx="3020384" cy="2997844"/>
          </a:xfrm>
          <a:prstGeom prst="rect">
            <a:avLst/>
          </a:prstGeom>
        </p:spPr>
      </p:pic>
    </p:spTree>
    <p:extLst>
      <p:ext uri="{BB962C8B-B14F-4D97-AF65-F5344CB8AC3E}">
        <p14:creationId xmlns:p14="http://schemas.microsoft.com/office/powerpoint/2010/main" val="393697703"/>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414818" y="1916331"/>
            <a:ext cx="9362364" cy="3077766"/>
          </a:xfrm>
          <a:prstGeom prst="rect">
            <a:avLst/>
          </a:prstGeom>
          <a:noFill/>
        </p:spPr>
        <p:txBody>
          <a:bodyPr wrap="square" rtlCol="0">
            <a:spAutoFit/>
          </a:bodyPr>
          <a:lstStyle/>
          <a:p>
            <a:pPr algn="just"/>
            <a:r>
              <a:rPr lang="fr-FR" sz="3200" b="1" dirty="0">
                <a:solidFill>
                  <a:srgbClr val="00B0F0"/>
                </a:solidFill>
              </a:rPr>
              <a:t>Objectifs pour l’année à venir AXE 3 </a:t>
            </a:r>
            <a:r>
              <a:rPr lang="fr-FR" sz="3200" dirty="0"/>
              <a:t>:</a:t>
            </a:r>
            <a:r>
              <a:rPr lang="fr-FR" sz="3200" b="1" dirty="0">
                <a:solidFill>
                  <a:srgbClr val="00B0F0"/>
                </a:solidFill>
              </a:rPr>
              <a:t> </a:t>
            </a:r>
          </a:p>
          <a:p>
            <a:pPr algn="just"/>
            <a:endParaRPr lang="fr-FR" dirty="0"/>
          </a:p>
          <a:p>
            <a:pPr marL="457200" indent="-457200" algn="just">
              <a:buFont typeface="Arial" panose="020B0604020202020204" pitchFamily="34" charset="0"/>
              <a:buChar char="•"/>
            </a:pPr>
            <a:r>
              <a:rPr lang="fr-FR" dirty="0" smtClean="0"/>
              <a:t>Déployer davantage de formations </a:t>
            </a:r>
            <a:r>
              <a:rPr lang="fr-FR" dirty="0"/>
              <a:t>au PAF et en FIL (violences sexistes et sexuelles, </a:t>
            </a:r>
            <a:r>
              <a:rPr lang="fr-FR" dirty="0"/>
              <a:t>LGBTQIA+phobes)</a:t>
            </a:r>
          </a:p>
          <a:p>
            <a:pPr algn="just"/>
            <a:endParaRPr lang="fr-FR" dirty="0"/>
          </a:p>
          <a:p>
            <a:pPr marL="457200" indent="-457200" algn="just">
              <a:buFont typeface="Arial" panose="020B0604020202020204" pitchFamily="34" charset="0"/>
              <a:buChar char="•"/>
            </a:pPr>
            <a:r>
              <a:rPr lang="fr-FR" dirty="0" smtClean="0"/>
              <a:t>Co-construire avec les associations leurs interventions</a:t>
            </a:r>
          </a:p>
          <a:p>
            <a:pPr marL="457200" indent="-457200" algn="just">
              <a:buFont typeface="Arial" panose="020B0604020202020204" pitchFamily="34" charset="0"/>
              <a:buChar char="•"/>
            </a:pPr>
            <a:endParaRPr lang="fr-FR" dirty="0"/>
          </a:p>
          <a:p>
            <a:pPr marL="457200" indent="-457200" algn="just">
              <a:buFont typeface="Arial" panose="020B0604020202020204" pitchFamily="34" charset="0"/>
              <a:buChar char="•"/>
            </a:pPr>
            <a:r>
              <a:rPr lang="fr-FR" dirty="0"/>
              <a:t>Etoffer l’annuaire </a:t>
            </a:r>
            <a:r>
              <a:rPr lang="fr-FR" dirty="0" smtClean="0"/>
              <a:t>des partenaires </a:t>
            </a:r>
            <a:r>
              <a:rPr lang="fr-FR" dirty="0"/>
              <a:t>associatifs et </a:t>
            </a:r>
            <a:r>
              <a:rPr lang="fr-FR" dirty="0" smtClean="0"/>
              <a:t>culturels</a:t>
            </a:r>
          </a:p>
          <a:p>
            <a:pPr marL="457200" indent="-457200" algn="just">
              <a:buFont typeface="Arial" panose="020B0604020202020204" pitchFamily="34" charset="0"/>
              <a:buChar char="•"/>
            </a:pPr>
            <a:endParaRPr lang="fr-FR" dirty="0"/>
          </a:p>
          <a:p>
            <a:pPr marL="457200" indent="-457200" algn="just">
              <a:buFont typeface="Arial" panose="020B0604020202020204" pitchFamily="34" charset="0"/>
              <a:buChar char="•"/>
            </a:pPr>
            <a:r>
              <a:rPr lang="fr-FR" dirty="0"/>
              <a:t>Créer </a:t>
            </a:r>
            <a:r>
              <a:rPr lang="fr-FR" dirty="0" smtClean="0"/>
              <a:t>une sélection académique de supports vidéos avec une fiche-guide</a:t>
            </a:r>
            <a:endParaRPr lang="fr-FR" dirty="0"/>
          </a:p>
        </p:txBody>
      </p:sp>
    </p:spTree>
    <p:extLst>
      <p:ext uri="{BB962C8B-B14F-4D97-AF65-F5344CB8AC3E}">
        <p14:creationId xmlns:p14="http://schemas.microsoft.com/office/powerpoint/2010/main" val="3080102344"/>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311672" y="2551837"/>
            <a:ext cx="9568656" cy="1754326"/>
          </a:xfrm>
          <a:prstGeom prst="rect">
            <a:avLst/>
          </a:prstGeom>
          <a:noFill/>
        </p:spPr>
        <p:txBody>
          <a:bodyPr wrap="square" rtlCol="0">
            <a:spAutoFit/>
          </a:bodyPr>
          <a:lstStyle/>
          <a:p>
            <a:r>
              <a:rPr lang="fr-FR" sz="3600" dirty="0"/>
              <a:t>Court-métrage</a:t>
            </a:r>
          </a:p>
          <a:p>
            <a:endParaRPr lang="fr-FR" sz="3600" dirty="0"/>
          </a:p>
          <a:p>
            <a:r>
              <a:rPr lang="fr-FR" sz="3600" dirty="0"/>
              <a:t>« Je suis un coming-out » de Camille </a:t>
            </a:r>
            <a:r>
              <a:rPr lang="fr-FR" sz="3600" dirty="0" err="1"/>
              <a:t>Béglin</a:t>
            </a:r>
            <a:r>
              <a:rPr lang="fr-FR" sz="3600" dirty="0"/>
              <a:t> (2019)</a:t>
            </a:r>
            <a:endParaRPr lang="fr-FR" sz="3600" dirty="0">
              <a:latin typeface="+mj-lt"/>
            </a:endParaRPr>
          </a:p>
        </p:txBody>
      </p:sp>
    </p:spTree>
    <p:extLst>
      <p:ext uri="{BB962C8B-B14F-4D97-AF65-F5344CB8AC3E}">
        <p14:creationId xmlns:p14="http://schemas.microsoft.com/office/powerpoint/2010/main" val="832981467"/>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3357761" y="2536399"/>
            <a:ext cx="9530686" cy="1569660"/>
          </a:xfrm>
          <a:prstGeom prst="rect">
            <a:avLst/>
          </a:prstGeom>
          <a:noFill/>
        </p:spPr>
        <p:txBody>
          <a:bodyPr wrap="square" rtlCol="0">
            <a:spAutoFit/>
          </a:bodyPr>
          <a:lstStyle/>
          <a:p>
            <a:pPr algn="just"/>
            <a:endParaRPr lang="fr-FR" sz="4800" dirty="0"/>
          </a:p>
          <a:p>
            <a:pPr algn="just"/>
            <a:r>
              <a:rPr lang="fr-FR" sz="4800" b="1" dirty="0" smtClean="0">
                <a:solidFill>
                  <a:srgbClr val="00B0F0"/>
                </a:solidFill>
              </a:rPr>
              <a:t>La parole </a:t>
            </a:r>
            <a:r>
              <a:rPr lang="fr-FR" sz="4800" b="1" dirty="0">
                <a:solidFill>
                  <a:srgbClr val="00B0F0"/>
                </a:solidFill>
              </a:rPr>
              <a:t>à la salle</a:t>
            </a:r>
            <a:endParaRPr lang="fr-FR" sz="4800" b="1" dirty="0">
              <a:solidFill>
                <a:srgbClr val="00B0F0"/>
              </a:solidFill>
            </a:endParaRPr>
          </a:p>
        </p:txBody>
      </p:sp>
    </p:spTree>
    <p:extLst>
      <p:ext uri="{BB962C8B-B14F-4D97-AF65-F5344CB8AC3E}">
        <p14:creationId xmlns:p14="http://schemas.microsoft.com/office/powerpoint/2010/main" val="2450339206"/>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311672" y="2551837"/>
            <a:ext cx="9568656" cy="2308324"/>
          </a:xfrm>
          <a:prstGeom prst="rect">
            <a:avLst/>
          </a:prstGeom>
          <a:noFill/>
        </p:spPr>
        <p:txBody>
          <a:bodyPr wrap="square" rtlCol="0">
            <a:spAutoFit/>
          </a:bodyPr>
          <a:lstStyle/>
          <a:p>
            <a:pPr algn="just"/>
            <a:r>
              <a:rPr lang="fr-FR" sz="3600" dirty="0"/>
              <a:t>Des leviers, </a:t>
            </a:r>
            <a:r>
              <a:rPr lang="fr-FR" sz="3600" b="1" dirty="0"/>
              <a:t>déjà existants dans notre académie</a:t>
            </a:r>
            <a:r>
              <a:rPr lang="fr-FR" sz="3600" dirty="0"/>
              <a:t>, pour mettre en œuvre un plan de prévention contre les violences sexistes, sexuelles et LGBTphobes</a:t>
            </a:r>
            <a:endParaRPr lang="fr-FR" sz="3600" dirty="0">
              <a:latin typeface="+mj-lt"/>
            </a:endParaRPr>
          </a:p>
        </p:txBody>
      </p:sp>
    </p:spTree>
    <p:extLst>
      <p:ext uri="{BB962C8B-B14F-4D97-AF65-F5344CB8AC3E}">
        <p14:creationId xmlns:p14="http://schemas.microsoft.com/office/powerpoint/2010/main" val="1397738707"/>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278622" y="2102777"/>
            <a:ext cx="9568656" cy="5693866"/>
          </a:xfrm>
          <a:prstGeom prst="rect">
            <a:avLst/>
          </a:prstGeom>
          <a:noFill/>
        </p:spPr>
        <p:txBody>
          <a:bodyPr wrap="square" rtlCol="0">
            <a:spAutoFit/>
          </a:bodyPr>
          <a:lstStyle/>
          <a:p>
            <a:pPr algn="just"/>
            <a:r>
              <a:rPr lang="fr-FR" sz="2800" b="1" dirty="0">
                <a:solidFill>
                  <a:srgbClr val="00B0F0"/>
                </a:solidFill>
              </a:rPr>
              <a:t>Levier 1 </a:t>
            </a:r>
            <a:r>
              <a:rPr lang="fr-FR" sz="2800" dirty="0"/>
              <a:t>: Des allié(es) dans les établissements du secondaire : les référents et référentes égalité</a:t>
            </a:r>
          </a:p>
          <a:p>
            <a:pPr algn="just"/>
            <a:endParaRPr lang="fr-FR" sz="2800" b="1" dirty="0">
              <a:solidFill>
                <a:srgbClr val="00B0F0"/>
              </a:solidFill>
            </a:endParaRPr>
          </a:p>
          <a:p>
            <a:pPr algn="just"/>
            <a:r>
              <a:rPr lang="fr-FR" sz="2800" b="1" dirty="0">
                <a:solidFill>
                  <a:srgbClr val="00B0F0"/>
                </a:solidFill>
              </a:rPr>
              <a:t>Levier 2 </a:t>
            </a:r>
            <a:r>
              <a:rPr lang="fr-FR" sz="2800" dirty="0"/>
              <a:t>: Approche systémique des </a:t>
            </a:r>
            <a:r>
              <a:rPr lang="fr-FR" sz="2800" dirty="0" smtClean="0"/>
              <a:t>labels (EDD / Egalité / </a:t>
            </a:r>
            <a:r>
              <a:rPr lang="fr-FR" sz="2800" dirty="0" err="1" smtClean="0"/>
              <a:t>EPSa</a:t>
            </a:r>
            <a:r>
              <a:rPr lang="fr-FR" sz="2800" dirty="0" smtClean="0"/>
              <a:t> / Phare)</a:t>
            </a:r>
            <a:endParaRPr lang="fr-FR" sz="2800" dirty="0"/>
          </a:p>
          <a:p>
            <a:pPr algn="just"/>
            <a:endParaRPr lang="fr-FR" sz="2800" dirty="0"/>
          </a:p>
          <a:p>
            <a:pPr algn="just"/>
            <a:r>
              <a:rPr lang="fr-FR" sz="2800" b="1" dirty="0">
                <a:solidFill>
                  <a:srgbClr val="00B0F0"/>
                </a:solidFill>
              </a:rPr>
              <a:t>Levier 3 </a:t>
            </a:r>
            <a:r>
              <a:rPr lang="fr-FR" sz="2800" dirty="0"/>
              <a:t>: La  nécessité des temps de formation en équipe (FIL)</a:t>
            </a:r>
          </a:p>
          <a:p>
            <a:pPr algn="just"/>
            <a:endParaRPr lang="fr-FR" sz="2800" dirty="0"/>
          </a:p>
          <a:p>
            <a:pPr algn="just"/>
            <a:endParaRPr lang="fr-FR" sz="2800" dirty="0"/>
          </a:p>
          <a:p>
            <a:pPr algn="just"/>
            <a:endParaRPr lang="fr-FR" sz="2800" dirty="0"/>
          </a:p>
          <a:p>
            <a:pPr algn="just"/>
            <a:endParaRPr lang="fr-FR" sz="2800" dirty="0"/>
          </a:p>
          <a:p>
            <a:pPr algn="just"/>
            <a:endParaRPr lang="fr-FR" sz="2800" dirty="0"/>
          </a:p>
          <a:p>
            <a:pPr algn="just"/>
            <a:endParaRPr lang="fr-FR" sz="2800" dirty="0"/>
          </a:p>
        </p:txBody>
      </p:sp>
    </p:spTree>
    <p:extLst>
      <p:ext uri="{BB962C8B-B14F-4D97-AF65-F5344CB8AC3E}">
        <p14:creationId xmlns:p14="http://schemas.microsoft.com/office/powerpoint/2010/main" val="2376669069"/>
      </p:ext>
    </p:extLst>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921224" y="1296244"/>
            <a:ext cx="10349552" cy="8279190"/>
          </a:xfrm>
          <a:prstGeom prst="rect">
            <a:avLst/>
          </a:prstGeom>
          <a:noFill/>
        </p:spPr>
        <p:txBody>
          <a:bodyPr wrap="square" rtlCol="0">
            <a:spAutoFit/>
          </a:bodyPr>
          <a:lstStyle/>
          <a:p>
            <a:pPr algn="just"/>
            <a:r>
              <a:rPr lang="fr-FR" sz="2800" b="1" dirty="0">
                <a:solidFill>
                  <a:srgbClr val="00B0F0"/>
                </a:solidFill>
              </a:rPr>
              <a:t>Levier 4 </a:t>
            </a:r>
            <a:r>
              <a:rPr lang="fr-FR" sz="2800" dirty="0"/>
              <a:t>: La mise en œuvre des séances d’éducation à la vie affective et sexuelle</a:t>
            </a:r>
          </a:p>
          <a:p>
            <a:pPr algn="just"/>
            <a:endParaRPr lang="fr-FR" sz="2800" dirty="0"/>
          </a:p>
          <a:p>
            <a:pPr marL="457200" indent="-457200" algn="just">
              <a:buFont typeface="Arial" panose="020B0604020202020204" pitchFamily="34" charset="0"/>
              <a:buChar char="•"/>
            </a:pPr>
            <a:r>
              <a:rPr lang="fr-FR" sz="2400" dirty="0"/>
              <a:t>Politique académique « Ecole promotrice de santé » (</a:t>
            </a:r>
            <a:r>
              <a:rPr lang="fr-FR" sz="2400" dirty="0" err="1"/>
              <a:t>EPSa</a:t>
            </a:r>
            <a:r>
              <a:rPr lang="fr-FR" sz="2400" dirty="0"/>
              <a:t>) &gt; développement des CPS</a:t>
            </a:r>
          </a:p>
          <a:p>
            <a:pPr algn="just"/>
            <a:endParaRPr lang="fr-FR" sz="2400" dirty="0"/>
          </a:p>
          <a:p>
            <a:pPr marL="457200" indent="-457200" algn="just">
              <a:buFont typeface="Arial" panose="020B0604020202020204" pitchFamily="34" charset="0"/>
              <a:buChar char="•"/>
            </a:pPr>
            <a:r>
              <a:rPr lang="fr-FR" sz="2400" dirty="0"/>
              <a:t>Des séances d’éducation à la sexualité qui prônent les échanges et l’ouverture d’esprit</a:t>
            </a:r>
          </a:p>
          <a:p>
            <a:pPr algn="just"/>
            <a:endParaRPr lang="fr-FR" sz="2400" dirty="0"/>
          </a:p>
          <a:p>
            <a:pPr marL="457200" indent="-457200" algn="just">
              <a:buFont typeface="Arial" panose="020B0604020202020204" pitchFamily="34" charset="0"/>
              <a:buChar char="•"/>
            </a:pPr>
            <a:r>
              <a:rPr lang="fr-FR" sz="2400" dirty="0"/>
              <a:t>Des formations continues pour les personnels de l’Education Nationale</a:t>
            </a:r>
          </a:p>
          <a:p>
            <a:pPr algn="just"/>
            <a:endParaRPr lang="fr-FR" sz="2800" dirty="0"/>
          </a:p>
          <a:p>
            <a:pPr algn="just"/>
            <a:endParaRPr lang="fr-FR" sz="2800" dirty="0"/>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a:p>
            <a:pPr algn="just"/>
            <a:endParaRPr lang="fr-FR" sz="2800" dirty="0"/>
          </a:p>
          <a:p>
            <a:pPr algn="just"/>
            <a:endParaRPr lang="fr-FR" sz="2800" dirty="0"/>
          </a:p>
          <a:p>
            <a:pPr algn="just"/>
            <a:endParaRPr lang="fr-FR" sz="2800" dirty="0"/>
          </a:p>
          <a:p>
            <a:pPr algn="just"/>
            <a:endParaRPr lang="fr-FR" sz="2800" dirty="0"/>
          </a:p>
          <a:p>
            <a:pPr algn="just"/>
            <a:endParaRPr lang="fr-FR" sz="2800" dirty="0"/>
          </a:p>
        </p:txBody>
      </p:sp>
      <p:pic>
        <p:nvPicPr>
          <p:cNvPr id="2" name="Image 1">
            <a:extLst>
              <a:ext uri="{FF2B5EF4-FFF2-40B4-BE49-F238E27FC236}">
                <a16:creationId xmlns:a16="http://schemas.microsoft.com/office/drawing/2014/main" id="{B4188DDE-F144-4601-B7BC-112257630F9D}"/>
              </a:ext>
            </a:extLst>
          </p:cNvPr>
          <p:cNvPicPr>
            <a:picLocks noChangeAspect="1"/>
          </p:cNvPicPr>
          <p:nvPr/>
        </p:nvPicPr>
        <p:blipFill>
          <a:blip r:embed="rId2"/>
          <a:stretch>
            <a:fillRect/>
          </a:stretch>
        </p:blipFill>
        <p:spPr>
          <a:xfrm>
            <a:off x="1265191" y="5435838"/>
            <a:ext cx="1143000" cy="1047750"/>
          </a:xfrm>
          <a:prstGeom prst="rect">
            <a:avLst/>
          </a:prstGeom>
        </p:spPr>
      </p:pic>
      <p:sp>
        <p:nvSpPr>
          <p:cNvPr id="5" name="ZoneTexte 4">
            <a:extLst>
              <a:ext uri="{FF2B5EF4-FFF2-40B4-BE49-F238E27FC236}">
                <a16:creationId xmlns:a16="http://schemas.microsoft.com/office/drawing/2014/main" id="{6D8C9DF4-BE6B-48CD-AAD2-CB945F8ECB87}"/>
              </a:ext>
            </a:extLst>
          </p:cNvPr>
          <p:cNvSpPr txBox="1"/>
          <p:nvPr/>
        </p:nvSpPr>
        <p:spPr>
          <a:xfrm>
            <a:off x="2511189" y="5435839"/>
            <a:ext cx="2797790" cy="646331"/>
          </a:xfrm>
          <a:prstGeom prst="rect">
            <a:avLst/>
          </a:prstGeom>
          <a:noFill/>
        </p:spPr>
        <p:txBody>
          <a:bodyPr wrap="square" rtlCol="0">
            <a:spAutoFit/>
          </a:bodyPr>
          <a:lstStyle/>
          <a:p>
            <a:pPr algn="just"/>
            <a:r>
              <a:rPr lang="fr-FR" dirty="0"/>
              <a:t>Extrait genial.ly consacré à l’éducation à la sexualité</a:t>
            </a:r>
          </a:p>
        </p:txBody>
      </p:sp>
      <p:pic>
        <p:nvPicPr>
          <p:cNvPr id="6" name="Image 5">
            <a:extLst>
              <a:ext uri="{FF2B5EF4-FFF2-40B4-BE49-F238E27FC236}">
                <a16:creationId xmlns:a16="http://schemas.microsoft.com/office/drawing/2014/main" id="{7AB2B4B7-F8FD-4275-A678-2556612C492D}"/>
              </a:ext>
            </a:extLst>
          </p:cNvPr>
          <p:cNvPicPr>
            <a:picLocks noChangeAspect="1"/>
          </p:cNvPicPr>
          <p:nvPr/>
        </p:nvPicPr>
        <p:blipFill>
          <a:blip r:embed="rId3"/>
          <a:stretch>
            <a:fillRect/>
          </a:stretch>
        </p:blipFill>
        <p:spPr>
          <a:xfrm>
            <a:off x="5514975" y="5373926"/>
            <a:ext cx="1162050" cy="1171575"/>
          </a:xfrm>
          <a:prstGeom prst="rect">
            <a:avLst/>
          </a:prstGeom>
        </p:spPr>
      </p:pic>
      <p:sp>
        <p:nvSpPr>
          <p:cNvPr id="7" name="ZoneTexte 6">
            <a:extLst>
              <a:ext uri="{FF2B5EF4-FFF2-40B4-BE49-F238E27FC236}">
                <a16:creationId xmlns:a16="http://schemas.microsoft.com/office/drawing/2014/main" id="{1D9AE7B9-67F9-4171-A382-64CEF9DA7488}"/>
              </a:ext>
            </a:extLst>
          </p:cNvPr>
          <p:cNvSpPr txBox="1"/>
          <p:nvPr/>
        </p:nvSpPr>
        <p:spPr>
          <a:xfrm>
            <a:off x="6883021" y="5469109"/>
            <a:ext cx="3366448" cy="923330"/>
          </a:xfrm>
          <a:prstGeom prst="rect">
            <a:avLst/>
          </a:prstGeom>
          <a:noFill/>
        </p:spPr>
        <p:txBody>
          <a:bodyPr wrap="square" rtlCol="0">
            <a:spAutoFit/>
          </a:bodyPr>
          <a:lstStyle/>
          <a:p>
            <a:pPr algn="just"/>
            <a:r>
              <a:rPr lang="fr-FR" dirty="0"/>
              <a:t>Les formations </a:t>
            </a:r>
            <a:r>
              <a:rPr lang="fr-FR" dirty="0" err="1"/>
              <a:t>EPSa</a:t>
            </a:r>
            <a:r>
              <a:rPr lang="fr-FR" dirty="0"/>
              <a:t> et éducation à la sexualité sont identifiables dans un autre genial.ly</a:t>
            </a:r>
          </a:p>
        </p:txBody>
      </p:sp>
    </p:spTree>
    <p:extLst>
      <p:ext uri="{BB962C8B-B14F-4D97-AF65-F5344CB8AC3E}">
        <p14:creationId xmlns:p14="http://schemas.microsoft.com/office/powerpoint/2010/main" val="331019045"/>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311672" y="2442655"/>
            <a:ext cx="9568656" cy="2954655"/>
          </a:xfrm>
          <a:prstGeom prst="rect">
            <a:avLst/>
          </a:prstGeom>
          <a:noFill/>
        </p:spPr>
        <p:txBody>
          <a:bodyPr wrap="square" rtlCol="0">
            <a:spAutoFit/>
          </a:bodyPr>
          <a:lstStyle/>
          <a:p>
            <a:pPr algn="just"/>
            <a:r>
              <a:rPr lang="fr-FR" sz="2600" b="1" dirty="0">
                <a:solidFill>
                  <a:srgbClr val="00B0F0"/>
                </a:solidFill>
              </a:rPr>
              <a:t>Levier 5 </a:t>
            </a:r>
            <a:r>
              <a:rPr lang="fr-FR" sz="2600" dirty="0"/>
              <a:t>: </a:t>
            </a:r>
            <a:r>
              <a:rPr lang="fr-FR" sz="2600" dirty="0" smtClean="0"/>
              <a:t>Le p</a:t>
            </a:r>
            <a:r>
              <a:rPr lang="fr-FR" sz="2600" dirty="0" smtClean="0"/>
              <a:t>rogramme </a:t>
            </a:r>
            <a:r>
              <a:rPr lang="fr-FR" sz="2600" dirty="0"/>
              <a:t>EMC </a:t>
            </a:r>
            <a:r>
              <a:rPr lang="fr-FR" sz="2600" dirty="0" smtClean="0"/>
              <a:t>(entrée EMI notamment)</a:t>
            </a:r>
            <a:endParaRPr lang="fr-FR" sz="2600" dirty="0"/>
          </a:p>
          <a:p>
            <a:pPr algn="just"/>
            <a:endParaRPr lang="fr-FR" sz="2600" b="1" dirty="0">
              <a:solidFill>
                <a:srgbClr val="00B0F0"/>
              </a:solidFill>
            </a:endParaRPr>
          </a:p>
          <a:p>
            <a:pPr algn="just"/>
            <a:r>
              <a:rPr lang="fr-FR" sz="2600" b="1" dirty="0">
                <a:solidFill>
                  <a:srgbClr val="00B0F0"/>
                </a:solidFill>
              </a:rPr>
              <a:t>Levier 6 </a:t>
            </a:r>
            <a:r>
              <a:rPr lang="fr-FR" sz="2600" dirty="0"/>
              <a:t>: </a:t>
            </a:r>
            <a:r>
              <a:rPr lang="fr-FR" sz="2600" dirty="0"/>
              <a:t>L’engagement et le travail AVEC les élèves</a:t>
            </a:r>
          </a:p>
          <a:p>
            <a:pPr algn="just"/>
            <a:endParaRPr lang="fr-FR" sz="2600" dirty="0"/>
          </a:p>
          <a:p>
            <a:pPr algn="just"/>
            <a:r>
              <a:rPr lang="fr-FR" sz="2600" b="1" dirty="0">
                <a:solidFill>
                  <a:srgbClr val="00B0F0"/>
                </a:solidFill>
              </a:rPr>
              <a:t>Levier 7 </a:t>
            </a:r>
            <a:r>
              <a:rPr lang="fr-FR" sz="2600" dirty="0"/>
              <a:t>: </a:t>
            </a:r>
            <a:r>
              <a:rPr lang="fr-FR" sz="2600" dirty="0"/>
              <a:t>Les partenariats pour des regards et des discours </a:t>
            </a:r>
            <a:r>
              <a:rPr lang="fr-FR" sz="2600" dirty="0"/>
              <a:t>complémentaires (associations, collectivités et institutions)</a:t>
            </a:r>
            <a:endParaRPr lang="fr-FR" sz="2600" dirty="0"/>
          </a:p>
          <a:p>
            <a:pPr algn="just"/>
            <a:endParaRPr lang="fr-FR" sz="2800" dirty="0"/>
          </a:p>
        </p:txBody>
      </p:sp>
    </p:spTree>
    <p:extLst>
      <p:ext uri="{BB962C8B-B14F-4D97-AF65-F5344CB8AC3E}">
        <p14:creationId xmlns:p14="http://schemas.microsoft.com/office/powerpoint/2010/main" val="140319274"/>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101838" y="2646566"/>
            <a:ext cx="9530686" cy="1569660"/>
          </a:xfrm>
          <a:prstGeom prst="rect">
            <a:avLst/>
          </a:prstGeom>
          <a:noFill/>
        </p:spPr>
        <p:txBody>
          <a:bodyPr wrap="square" rtlCol="0">
            <a:spAutoFit/>
          </a:bodyPr>
          <a:lstStyle/>
          <a:p>
            <a:pPr algn="just"/>
            <a:endParaRPr lang="fr-FR" sz="4800" dirty="0"/>
          </a:p>
          <a:p>
            <a:pPr algn="just"/>
            <a:r>
              <a:rPr lang="fr-FR" sz="4800" b="1" dirty="0" smtClean="0">
                <a:solidFill>
                  <a:srgbClr val="00B0F0"/>
                </a:solidFill>
              </a:rPr>
              <a:t>MERCI DE VOTRE PARTICIPATION</a:t>
            </a:r>
            <a:endParaRPr lang="fr-FR" sz="4800" b="1" dirty="0">
              <a:solidFill>
                <a:srgbClr val="00B0F0"/>
              </a:solidFill>
            </a:endParaRPr>
          </a:p>
        </p:txBody>
      </p:sp>
    </p:spTree>
    <p:extLst>
      <p:ext uri="{BB962C8B-B14F-4D97-AF65-F5344CB8AC3E}">
        <p14:creationId xmlns:p14="http://schemas.microsoft.com/office/powerpoint/2010/main" val="2014588293"/>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2004645" y="2479687"/>
            <a:ext cx="10187355" cy="2862322"/>
          </a:xfrm>
          <a:prstGeom prst="rect">
            <a:avLst/>
          </a:prstGeom>
          <a:noFill/>
        </p:spPr>
        <p:txBody>
          <a:bodyPr wrap="square" rtlCol="0">
            <a:spAutoFit/>
          </a:bodyPr>
          <a:lstStyle/>
          <a:p>
            <a:r>
              <a:rPr lang="fr-FR" sz="3600" b="1" dirty="0" smtClean="0"/>
              <a:t>Parole </a:t>
            </a:r>
            <a:r>
              <a:rPr lang="fr-FR" sz="3600" b="1" dirty="0"/>
              <a:t>aux élèves</a:t>
            </a:r>
          </a:p>
          <a:p>
            <a:endParaRPr lang="fr-FR" sz="3600" dirty="0"/>
          </a:p>
          <a:p>
            <a:r>
              <a:rPr lang="fr-FR" sz="3600" dirty="0"/>
              <a:t>Les Egaux délégués/déléguées du lycée Joseph Vallot Lodève</a:t>
            </a:r>
          </a:p>
          <a:p>
            <a:endParaRPr lang="fr-FR" sz="3600" dirty="0">
              <a:latin typeface="+mj-lt"/>
            </a:endParaRPr>
          </a:p>
        </p:txBody>
      </p:sp>
    </p:spTree>
    <p:extLst>
      <p:ext uri="{BB962C8B-B14F-4D97-AF65-F5344CB8AC3E}">
        <p14:creationId xmlns:p14="http://schemas.microsoft.com/office/powerpoint/2010/main" val="2022017725"/>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940905" y="2479687"/>
            <a:ext cx="10694504" cy="2308324"/>
          </a:xfrm>
          <a:prstGeom prst="rect">
            <a:avLst/>
          </a:prstGeom>
          <a:noFill/>
        </p:spPr>
        <p:txBody>
          <a:bodyPr wrap="square" rtlCol="0">
            <a:spAutoFit/>
          </a:bodyPr>
          <a:lstStyle/>
          <a:p>
            <a:pPr algn="ctr"/>
            <a:r>
              <a:rPr lang="fr-FR" sz="3600" b="1" dirty="0"/>
              <a:t>LGBTQIA+ Quizz </a:t>
            </a:r>
          </a:p>
          <a:p>
            <a:endParaRPr lang="fr-FR" sz="3600" dirty="0">
              <a:latin typeface="+mj-lt"/>
            </a:endParaRPr>
          </a:p>
          <a:p>
            <a:r>
              <a:rPr lang="fr-FR" sz="3600" u="sng" dirty="0">
                <a:hlinkClick r:id="rId2"/>
              </a:rPr>
              <a:t>https://app.wooclap.com/LGBTQUIZZ?from=event-page</a:t>
            </a:r>
            <a:r>
              <a:rPr lang="fr-FR" sz="3600" dirty="0"/>
              <a:t> </a:t>
            </a:r>
          </a:p>
          <a:p>
            <a:endParaRPr lang="fr-FR" sz="3600" dirty="0">
              <a:latin typeface="+mj-lt"/>
            </a:endParaRPr>
          </a:p>
        </p:txBody>
      </p:sp>
    </p:spTree>
    <p:extLst>
      <p:ext uri="{BB962C8B-B14F-4D97-AF65-F5344CB8AC3E}">
        <p14:creationId xmlns:p14="http://schemas.microsoft.com/office/powerpoint/2010/main" val="1926727383"/>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459475" y="1231170"/>
            <a:ext cx="11273050" cy="5047536"/>
          </a:xfrm>
          <a:prstGeom prst="rect">
            <a:avLst/>
          </a:prstGeom>
          <a:noFill/>
        </p:spPr>
        <p:txBody>
          <a:bodyPr wrap="square" rtlCol="0">
            <a:spAutoFit/>
          </a:bodyPr>
          <a:lstStyle/>
          <a:p>
            <a:pPr algn="just"/>
            <a:r>
              <a:rPr lang="fr-FR" sz="3200" dirty="0"/>
              <a:t>Haut Conseil à l’Egalité – rapport sur l’état du sexisme en France</a:t>
            </a:r>
          </a:p>
          <a:p>
            <a:pPr algn="just"/>
            <a:r>
              <a:rPr lang="fr-FR" sz="2400" dirty="0">
                <a:solidFill>
                  <a:srgbClr val="D8117D"/>
                </a:solidFill>
              </a:rPr>
              <a:t>Rapport 2023 </a:t>
            </a:r>
            <a:r>
              <a:rPr lang="fr-FR" sz="2400" dirty="0"/>
              <a:t>« Le sexisme on ne sait pas toujours comment ça commence mais on sait comment ça se termine…»</a:t>
            </a:r>
          </a:p>
          <a:p>
            <a:pPr algn="just"/>
            <a:endParaRPr lang="fr-FR" sz="2400" dirty="0"/>
          </a:p>
          <a:p>
            <a:pPr marL="342900" indent="-342900" algn="just">
              <a:buFont typeface="Wingdings" panose="05000000000000000000" pitchFamily="2" charset="2"/>
              <a:buChar char="Ø"/>
            </a:pPr>
            <a:r>
              <a:rPr lang="fr-FR" sz="2000" dirty="0"/>
              <a:t>Des stéréotypes qui se </a:t>
            </a:r>
            <a:r>
              <a:rPr lang="fr-FR" sz="2000" dirty="0" smtClean="0"/>
              <a:t>renforcent</a:t>
            </a:r>
            <a:endParaRPr lang="fr-FR" sz="2400" dirty="0"/>
          </a:p>
          <a:p>
            <a:pPr algn="just"/>
            <a:r>
              <a:rPr lang="fr-FR" dirty="0"/>
              <a:t>Parmi les hommes de moins de 35 ans, on observe un ancrage plus important des clichés « masculinistes » et une plus grande affirmation d’une « masculinité hégémonique » :</a:t>
            </a:r>
          </a:p>
          <a:p>
            <a:pPr algn="just"/>
            <a:endParaRPr lang="fr-FR" dirty="0"/>
          </a:p>
          <a:p>
            <a:pPr marL="285750" indent="-285750" algn="just" fontAlgn="base">
              <a:buFont typeface="Arial" panose="020B0604020202020204" pitchFamily="34" charset="0"/>
              <a:buChar char="•"/>
            </a:pPr>
            <a:r>
              <a:rPr lang="fr-FR" b="1" dirty="0"/>
              <a:t>20 % </a:t>
            </a:r>
            <a:r>
              <a:rPr lang="fr-FR" dirty="0"/>
              <a:t>des 25-34 ans considèrent que pour être respecté en tant qu’homme dans la société, il faut vanter ses exploits sexuels auprès de ses amis (contre 8 % en moyenne)</a:t>
            </a:r>
          </a:p>
          <a:p>
            <a:pPr marL="285750" indent="-285750" algn="just" fontAlgn="base">
              <a:buFont typeface="Arial" panose="020B0604020202020204" pitchFamily="34" charset="0"/>
              <a:buChar char="•"/>
            </a:pPr>
            <a:endParaRPr lang="fr-FR" dirty="0"/>
          </a:p>
          <a:p>
            <a:pPr marL="285750" indent="-285750" algn="just" fontAlgn="base">
              <a:buFont typeface="Arial" panose="020B0604020202020204" pitchFamily="34" charset="0"/>
              <a:buChar char="•"/>
            </a:pPr>
            <a:r>
              <a:rPr lang="fr-FR" b="1" dirty="0"/>
              <a:t>21 % </a:t>
            </a:r>
            <a:r>
              <a:rPr lang="fr-FR" dirty="0"/>
              <a:t>considèrent qu’il faut rouler vite (9 % en moyenne) et </a:t>
            </a:r>
            <a:r>
              <a:rPr lang="fr-FR" b="1" dirty="0"/>
              <a:t>23 % </a:t>
            </a:r>
            <a:r>
              <a:rPr lang="fr-FR" dirty="0"/>
              <a:t>qu’il faut parfois être violent pour se faire respecter (11 % en moyenne)</a:t>
            </a:r>
          </a:p>
          <a:p>
            <a:pPr marL="285750" indent="-285750" algn="just" fontAlgn="base">
              <a:buFont typeface="Arial" panose="020B0604020202020204" pitchFamily="34" charset="0"/>
              <a:buChar char="•"/>
            </a:pPr>
            <a:endParaRPr lang="fr-FR" dirty="0"/>
          </a:p>
          <a:p>
            <a:pPr marL="285750" indent="-285750" algn="just" fontAlgn="base">
              <a:buFont typeface="Arial" panose="020B0604020202020204" pitchFamily="34" charset="0"/>
              <a:buChar char="•"/>
            </a:pPr>
            <a:r>
              <a:rPr lang="fr-FR" dirty="0"/>
              <a:t>Seuls </a:t>
            </a:r>
            <a:r>
              <a:rPr lang="fr-FR" b="1" dirty="0"/>
              <a:t>48 % </a:t>
            </a:r>
            <a:r>
              <a:rPr lang="fr-FR" dirty="0"/>
              <a:t>des hommes entre 15 et 34 ans considèrent que l’image des femmes véhiculées par les contenus pornographiques est problématique contre </a:t>
            </a:r>
            <a:r>
              <a:rPr lang="fr-FR" b="1" dirty="0"/>
              <a:t>79 % </a:t>
            </a:r>
            <a:r>
              <a:rPr lang="fr-FR" dirty="0"/>
              <a:t>des hommes âgés de 65 ans et plus</a:t>
            </a:r>
          </a:p>
        </p:txBody>
      </p:sp>
    </p:spTree>
    <p:extLst>
      <p:ext uri="{BB962C8B-B14F-4D97-AF65-F5344CB8AC3E}">
        <p14:creationId xmlns:p14="http://schemas.microsoft.com/office/powerpoint/2010/main" val="121426631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459475" y="1231170"/>
            <a:ext cx="11273050" cy="4893647"/>
          </a:xfrm>
          <a:prstGeom prst="rect">
            <a:avLst/>
          </a:prstGeom>
          <a:noFill/>
        </p:spPr>
        <p:txBody>
          <a:bodyPr wrap="square" rtlCol="0">
            <a:spAutoFit/>
          </a:bodyPr>
          <a:lstStyle/>
          <a:p>
            <a:pPr algn="just"/>
            <a:r>
              <a:rPr lang="fr-FR" sz="2400" dirty="0">
                <a:solidFill>
                  <a:srgbClr val="D8117D"/>
                </a:solidFill>
              </a:rPr>
              <a:t>Rapport 2024 </a:t>
            </a:r>
            <a:r>
              <a:rPr lang="fr-FR" sz="2400" dirty="0"/>
              <a:t>« S’attaquer aux racines du sexisme »</a:t>
            </a:r>
          </a:p>
          <a:p>
            <a:pPr algn="just"/>
            <a:endParaRPr lang="fr-FR" sz="2400" dirty="0"/>
          </a:p>
          <a:p>
            <a:pPr marL="342900" indent="-342900" algn="just">
              <a:buFont typeface="Wingdings" panose="05000000000000000000" pitchFamily="2" charset="2"/>
              <a:buChar char="Ø"/>
            </a:pPr>
            <a:r>
              <a:rPr lang="fr-FR" sz="2000" dirty="0"/>
              <a:t>Une prise de conscience plus forte des renoncements et privations de liberté par les femmes</a:t>
            </a:r>
          </a:p>
          <a:p>
            <a:pPr algn="just"/>
            <a:endParaRPr lang="fr-FR" sz="2000" dirty="0"/>
          </a:p>
          <a:p>
            <a:pPr algn="just"/>
            <a:r>
              <a:rPr lang="fr-FR" dirty="0"/>
              <a:t>9 femmes sur 10 ont déjà renoncé à des actions ou modifié leur comportement pour ne pas être victimes de sexisme :</a:t>
            </a:r>
          </a:p>
          <a:p>
            <a:pPr algn="just"/>
            <a:endParaRPr lang="fr-FR" dirty="0"/>
          </a:p>
          <a:p>
            <a:pPr marL="285750" indent="-285750" algn="just" fontAlgn="base">
              <a:buFont typeface="Arial" panose="020B0604020202020204" pitchFamily="34" charset="0"/>
              <a:buChar char="•"/>
            </a:pPr>
            <a:r>
              <a:rPr lang="fr-FR" b="1" dirty="0"/>
              <a:t>79 % </a:t>
            </a:r>
            <a:r>
              <a:rPr lang="fr-FR" dirty="0"/>
              <a:t>des femmes ont eu peur de rentrer le soir, </a:t>
            </a:r>
            <a:r>
              <a:rPr lang="fr-FR" b="1" dirty="0"/>
              <a:t>58 % </a:t>
            </a:r>
            <a:r>
              <a:rPr lang="fr-FR" dirty="0"/>
              <a:t>ont renoncé à faire des sorties seules (+ 3 points)</a:t>
            </a:r>
          </a:p>
          <a:p>
            <a:pPr marL="285750" indent="-285750" algn="just" fontAlgn="base">
              <a:buFont typeface="Arial" panose="020B0604020202020204" pitchFamily="34" charset="0"/>
              <a:buChar char="•"/>
            </a:pPr>
            <a:r>
              <a:rPr lang="fr-FR" b="1" dirty="0"/>
              <a:t>44 % </a:t>
            </a:r>
            <a:r>
              <a:rPr lang="fr-FR" dirty="0"/>
              <a:t>qu’elles ont fait attention à ne pas hausser le ton (+ 3 points)</a:t>
            </a:r>
          </a:p>
          <a:p>
            <a:pPr marL="285750" indent="-285750" algn="just" fontAlgn="base">
              <a:buFont typeface="Arial" panose="020B0604020202020204" pitchFamily="34" charset="0"/>
              <a:buChar char="•"/>
            </a:pPr>
            <a:r>
              <a:rPr lang="fr-FR" b="1" dirty="0"/>
              <a:t>43 % </a:t>
            </a:r>
            <a:r>
              <a:rPr lang="fr-FR" dirty="0"/>
              <a:t>qu’elles ont censuré leurs propos par crainte de la réaction des hommes (+ 3 points)</a:t>
            </a:r>
          </a:p>
          <a:p>
            <a:pPr marL="285750" indent="-285750" algn="just" fontAlgn="base">
              <a:buFont typeface="Arial" panose="020B0604020202020204" pitchFamily="34" charset="0"/>
              <a:buChar char="•"/>
            </a:pPr>
            <a:endParaRPr lang="fr-FR" sz="2000" dirty="0"/>
          </a:p>
          <a:p>
            <a:pPr marL="285750" indent="-285750" algn="just" fontAlgn="base">
              <a:buFont typeface="Wingdings" panose="05000000000000000000" pitchFamily="2" charset="2"/>
              <a:buChar char="Ø"/>
            </a:pPr>
            <a:r>
              <a:rPr lang="fr-FR" sz="2000" dirty="0"/>
              <a:t>Un vécu du sexisme encore massif</a:t>
            </a:r>
          </a:p>
          <a:p>
            <a:pPr algn="just" fontAlgn="base"/>
            <a:endParaRPr lang="fr-FR" sz="2000" dirty="0"/>
          </a:p>
          <a:p>
            <a:pPr marL="285750" indent="-285750" algn="just" fontAlgn="base">
              <a:buFont typeface="Arial" panose="020B0604020202020204" pitchFamily="34" charset="0"/>
              <a:buChar char="•"/>
            </a:pPr>
            <a:r>
              <a:rPr lang="fr-FR" b="1" dirty="0"/>
              <a:t>93 % </a:t>
            </a:r>
            <a:r>
              <a:rPr lang="fr-FR" dirty="0"/>
              <a:t>des français et françaises estiment que les femmes et les hommes ne connaissent pas le même traitement dans au moins une des sphères de la société, le monde du travail reste perçu comme la sphère la plus inégalitaire</a:t>
            </a:r>
          </a:p>
          <a:p>
            <a:pPr marL="285750" indent="-285750" algn="just">
              <a:buFont typeface="Arial" panose="020B0604020202020204" pitchFamily="34" charset="0"/>
              <a:buChar char="•"/>
            </a:pPr>
            <a:r>
              <a:rPr lang="fr-FR" b="1" dirty="0"/>
              <a:t>86 % </a:t>
            </a:r>
            <a:r>
              <a:rPr lang="fr-FR" dirty="0"/>
              <a:t>des femmes ont vécu une situation sexiste,</a:t>
            </a:r>
            <a:r>
              <a:rPr lang="fr-FR" b="1" dirty="0"/>
              <a:t> 37 % </a:t>
            </a:r>
            <a:r>
              <a:rPr lang="fr-FR" dirty="0"/>
              <a:t>ont vécu au moins une situation de non consentement</a:t>
            </a:r>
          </a:p>
          <a:p>
            <a:pPr marL="342900" indent="-342900" algn="just" fontAlgn="base">
              <a:buFont typeface="Arial" panose="020B0604020202020204" pitchFamily="34" charset="0"/>
              <a:buChar char="•"/>
            </a:pPr>
            <a:endParaRPr lang="fr-FR" sz="2000" dirty="0"/>
          </a:p>
        </p:txBody>
      </p:sp>
    </p:spTree>
    <p:extLst>
      <p:ext uri="{BB962C8B-B14F-4D97-AF65-F5344CB8AC3E}">
        <p14:creationId xmlns:p14="http://schemas.microsoft.com/office/powerpoint/2010/main" val="389085720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A69414-F042-417D-EB04-4A74695F64B7}"/>
              </a:ext>
            </a:extLst>
          </p:cNvPr>
          <p:cNvSpPr txBox="1"/>
          <p:nvPr/>
        </p:nvSpPr>
        <p:spPr>
          <a:xfrm>
            <a:off x="1172817" y="2445820"/>
            <a:ext cx="9846365" cy="2862322"/>
          </a:xfrm>
          <a:prstGeom prst="rect">
            <a:avLst/>
          </a:prstGeom>
          <a:noFill/>
        </p:spPr>
        <p:txBody>
          <a:bodyPr wrap="square" rtlCol="0">
            <a:spAutoFit/>
          </a:bodyPr>
          <a:lstStyle/>
          <a:p>
            <a:pPr algn="ctr"/>
            <a:r>
              <a:rPr lang="fr-FR" sz="3600" b="1" dirty="0"/>
              <a:t>Infographie</a:t>
            </a:r>
          </a:p>
          <a:p>
            <a:pPr algn="ctr"/>
            <a:r>
              <a:rPr lang="fr-FR" sz="3600" dirty="0"/>
              <a:t> </a:t>
            </a:r>
          </a:p>
          <a:p>
            <a:pPr algn="ctr"/>
            <a:r>
              <a:rPr lang="fr-FR" sz="3600" dirty="0"/>
              <a:t>« Identifier, comprendre et nommer les violences sexistes, sexuelles &amp; LGBTQIA+phobes » </a:t>
            </a:r>
          </a:p>
          <a:p>
            <a:endParaRPr lang="fr-FR" sz="3600" dirty="0">
              <a:latin typeface="+mj-lt"/>
            </a:endParaRPr>
          </a:p>
        </p:txBody>
      </p:sp>
    </p:spTree>
    <p:extLst>
      <p:ext uri="{BB962C8B-B14F-4D97-AF65-F5344CB8AC3E}">
        <p14:creationId xmlns:p14="http://schemas.microsoft.com/office/powerpoint/2010/main" val="191303765"/>
      </p:ext>
    </p:extLst>
  </p:cSld>
  <p:clrMapOvr>
    <a:masterClrMapping/>
  </p:clrMapOvr>
  <p:transition spd="slow">
    <p:wheel spokes="1"/>
  </p:transition>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973</Words>
  <Application>Microsoft Office PowerPoint</Application>
  <PresentationFormat>Grand écran</PresentationFormat>
  <Paragraphs>274</Paragraphs>
  <Slides>48</Slides>
  <Notes>7</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48</vt:i4>
      </vt:variant>
    </vt:vector>
  </HeadingPairs>
  <TitlesOfParts>
    <vt:vector size="57" baseType="lpstr">
      <vt:lpstr>Arial</vt:lpstr>
      <vt:lpstr>Calibi</vt:lpstr>
      <vt:lpstr>Calibri</vt:lpstr>
      <vt:lpstr>Calibri Light</vt:lpstr>
      <vt:lpstr>Comfortaa</vt:lpstr>
      <vt:lpstr>Wingdings</vt:lpstr>
      <vt:lpstr>Conception personnalisée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Roullier Caroline</cp:lastModifiedBy>
  <cp:revision>82</cp:revision>
  <cp:lastPrinted>2024-11-07T16:57:59Z</cp:lastPrinted>
  <dcterms:created xsi:type="dcterms:W3CDTF">2024-10-01T14:53:45Z</dcterms:created>
  <dcterms:modified xsi:type="dcterms:W3CDTF">2024-11-07T17:02:12Z</dcterms:modified>
</cp:coreProperties>
</file>