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velet Vincent" initials="RV" lastIdx="1" clrIdx="0">
    <p:extLst>
      <p:ext uri="{19B8F6BF-5375-455C-9EA6-DF929625EA0E}">
        <p15:presenceInfo xmlns:p15="http://schemas.microsoft.com/office/powerpoint/2012/main" userId="Rouvelet Vincent" providerId="None"/>
      </p:ext>
    </p:extLst>
  </p:cmAuthor>
  <p:cmAuthor id="2" name="Jean-Baptiste FERRER" initials="JF" lastIdx="1" clrIdx="1">
    <p:extLst>
      <p:ext uri="{19B8F6BF-5375-455C-9EA6-DF929625EA0E}">
        <p15:presenceInfo xmlns:p15="http://schemas.microsoft.com/office/powerpoint/2012/main" userId="Jean-Baptiste FERR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212" autoAdjust="0"/>
  </p:normalViewPr>
  <p:slideViewPr>
    <p:cSldViewPr snapToGrid="0">
      <p:cViewPr varScale="1">
        <p:scale>
          <a:sx n="132" d="100"/>
          <a:sy n="132" d="100"/>
        </p:scale>
        <p:origin x="134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EB195-0813-4326-93D3-151F05D7289F}" type="datetimeFigureOut">
              <a:rPr lang="fr-FR" smtClean="0"/>
              <a:t>21/06/2023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9579A-F2B4-4BA2-9C11-FAB33D467D0D}" type="slidenum">
              <a:rPr lang="fr-FR" smtClean="0"/>
              <a:t>‹N°›</a:t>
            </a:fld>
            <a:endParaRPr lang="fr-FR"/>
          </a:p>
        </p:txBody>
      </p:sp>
    </p:spTree>
    <p:extLst>
      <p:ext uri="{BB962C8B-B14F-4D97-AF65-F5344CB8AC3E}">
        <p14:creationId xmlns:p14="http://schemas.microsoft.com/office/powerpoint/2010/main" val="179076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Proposer un programme en Scratch, le faire tester puis expliciter les fonctions de chaque brique utilisée, faire évoluer les variables et observer </a:t>
            </a:r>
            <a:r>
              <a:rPr lang="fr-FR"/>
              <a:t>les différents </a:t>
            </a:r>
            <a:r>
              <a:rPr lang="fr-FR" dirty="0"/>
              <a:t>résultats.</a:t>
            </a:r>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2</a:t>
            </a:fld>
            <a:endParaRPr lang="fr-FR"/>
          </a:p>
        </p:txBody>
      </p:sp>
    </p:spTree>
    <p:extLst>
      <p:ext uri="{BB962C8B-B14F-4D97-AF65-F5344CB8AC3E}">
        <p14:creationId xmlns:p14="http://schemas.microsoft.com/office/powerpoint/2010/main" val="207374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2C8C0-8C73-401F-8CC6-4811AE554F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209809-EA30-4D27-85EF-D62BB9A1B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2B3CB6-A230-44A1-B2FC-337AB5321A6E}"/>
              </a:ext>
            </a:extLst>
          </p:cNvPr>
          <p:cNvSpPr>
            <a:spLocks noGrp="1"/>
          </p:cNvSpPr>
          <p:nvPr>
            <p:ph type="dt" sz="half" idx="10"/>
          </p:nvPr>
        </p:nvSpPr>
        <p:spPr/>
        <p:txBody>
          <a:bodyPr/>
          <a:lstStyle/>
          <a:p>
            <a:fld id="{AFFA763B-B6FC-4C19-BEFB-634034E8727A}" type="datetime1">
              <a:rPr lang="fr-FR" smtClean="0"/>
              <a:t>21/06/2023</a:t>
            </a:fld>
            <a:endParaRPr lang="fr-FR"/>
          </a:p>
        </p:txBody>
      </p:sp>
      <p:sp>
        <p:nvSpPr>
          <p:cNvPr id="5" name="Espace réservé du pied de page 4">
            <a:extLst>
              <a:ext uri="{FF2B5EF4-FFF2-40B4-BE49-F238E27FC236}">
                <a16:creationId xmlns:a16="http://schemas.microsoft.com/office/drawing/2014/main" id="{E01E2E92-D056-4675-8057-5AC96E303A10}"/>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7D174FF7-3A91-446A-895C-CED94902786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66479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9D19D-E669-42F3-9B8E-EF427788C9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F48C054-3BBC-460B-ABAF-408E08F7C63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1A7D44-ED9A-4186-A74E-8840CFBF0055}"/>
              </a:ext>
            </a:extLst>
          </p:cNvPr>
          <p:cNvSpPr>
            <a:spLocks noGrp="1"/>
          </p:cNvSpPr>
          <p:nvPr>
            <p:ph type="dt" sz="half" idx="10"/>
          </p:nvPr>
        </p:nvSpPr>
        <p:spPr/>
        <p:txBody>
          <a:bodyPr/>
          <a:lstStyle/>
          <a:p>
            <a:fld id="{154E918A-5B78-46D7-8E37-B631A985A129}" type="datetime1">
              <a:rPr lang="fr-FR" smtClean="0"/>
              <a:t>21/06/2023</a:t>
            </a:fld>
            <a:endParaRPr lang="fr-FR"/>
          </a:p>
        </p:txBody>
      </p:sp>
      <p:sp>
        <p:nvSpPr>
          <p:cNvPr id="5" name="Espace réservé du pied de page 4">
            <a:extLst>
              <a:ext uri="{FF2B5EF4-FFF2-40B4-BE49-F238E27FC236}">
                <a16:creationId xmlns:a16="http://schemas.microsoft.com/office/drawing/2014/main" id="{91D32BB8-26A2-4749-8FD0-999FDA160C3F}"/>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E0608979-61E4-476E-AA64-DB5C6EE34A1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68256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D9647F-699D-492E-B9B0-9AAAEAD212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859B3F-1FF8-4472-AB52-2A049E2F863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D5094A-8F8F-4B3B-BA36-2F9832DD36FD}"/>
              </a:ext>
            </a:extLst>
          </p:cNvPr>
          <p:cNvSpPr>
            <a:spLocks noGrp="1"/>
          </p:cNvSpPr>
          <p:nvPr>
            <p:ph type="dt" sz="half" idx="10"/>
          </p:nvPr>
        </p:nvSpPr>
        <p:spPr/>
        <p:txBody>
          <a:bodyPr/>
          <a:lstStyle/>
          <a:p>
            <a:fld id="{2CAD65CD-9D8D-4CF3-82A4-9E5875726FA9}" type="datetime1">
              <a:rPr lang="fr-FR" smtClean="0"/>
              <a:t>21/06/2023</a:t>
            </a:fld>
            <a:endParaRPr lang="fr-FR"/>
          </a:p>
        </p:txBody>
      </p:sp>
      <p:sp>
        <p:nvSpPr>
          <p:cNvPr id="5" name="Espace réservé du pied de page 4">
            <a:extLst>
              <a:ext uri="{FF2B5EF4-FFF2-40B4-BE49-F238E27FC236}">
                <a16:creationId xmlns:a16="http://schemas.microsoft.com/office/drawing/2014/main" id="{EE41354C-1D03-4725-B243-F7ED91ADA13D}"/>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B09753C7-3B97-4A5F-8148-BF2524EB45B2}"/>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92493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C35BD9-1A55-4A54-8638-D97B03C42D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D4A775-EFDE-4916-99E1-605C8DE6EE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82EAA-A091-4E22-8F6A-B4A729A9384B}"/>
              </a:ext>
            </a:extLst>
          </p:cNvPr>
          <p:cNvSpPr>
            <a:spLocks noGrp="1"/>
          </p:cNvSpPr>
          <p:nvPr>
            <p:ph type="dt" sz="half" idx="10"/>
          </p:nvPr>
        </p:nvSpPr>
        <p:spPr/>
        <p:txBody>
          <a:bodyPr/>
          <a:lstStyle/>
          <a:p>
            <a:fld id="{E9F2A7FD-92BB-4ED1-B40C-DC5452CC30C2}" type="datetime1">
              <a:rPr lang="fr-FR" smtClean="0"/>
              <a:t>21/06/2023</a:t>
            </a:fld>
            <a:endParaRPr lang="fr-FR"/>
          </a:p>
        </p:txBody>
      </p:sp>
      <p:sp>
        <p:nvSpPr>
          <p:cNvPr id="5" name="Espace réservé du pied de page 4">
            <a:extLst>
              <a:ext uri="{FF2B5EF4-FFF2-40B4-BE49-F238E27FC236}">
                <a16:creationId xmlns:a16="http://schemas.microsoft.com/office/drawing/2014/main" id="{42E87F2F-85C1-4033-A12E-D56554DD7F82}"/>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CCEBC44E-BF47-49D4-839D-2F1AB57E513E}"/>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91387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8311F-683E-4CA4-B5BD-A470CF5F445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35D6F9-A2C4-45AE-BD59-424B32255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CDA903C-8509-4F68-B31F-CC157101B30B}"/>
              </a:ext>
            </a:extLst>
          </p:cNvPr>
          <p:cNvSpPr>
            <a:spLocks noGrp="1"/>
          </p:cNvSpPr>
          <p:nvPr>
            <p:ph type="dt" sz="half" idx="10"/>
          </p:nvPr>
        </p:nvSpPr>
        <p:spPr/>
        <p:txBody>
          <a:bodyPr/>
          <a:lstStyle/>
          <a:p>
            <a:fld id="{D591AAAE-8480-4E76-BD26-9BA7FEEBBFAA}" type="datetime1">
              <a:rPr lang="fr-FR" smtClean="0"/>
              <a:t>21/06/2023</a:t>
            </a:fld>
            <a:endParaRPr lang="fr-FR"/>
          </a:p>
        </p:txBody>
      </p:sp>
      <p:sp>
        <p:nvSpPr>
          <p:cNvPr id="5" name="Espace réservé du pied de page 4">
            <a:extLst>
              <a:ext uri="{FF2B5EF4-FFF2-40B4-BE49-F238E27FC236}">
                <a16:creationId xmlns:a16="http://schemas.microsoft.com/office/drawing/2014/main" id="{CB615656-C295-4274-9D6C-5F5D16E7845A}"/>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F8D6EF4A-BEBB-4043-82FA-F454C5AC511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48572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C8F5D-42A2-4AA6-BA7F-134389B81C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B715F-8945-4591-BB0C-05AFA8C2808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A9DCD1-57D1-4830-8061-0468EBCBB27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4BAB177-9211-44EC-BD89-E0FA21E250B3}"/>
              </a:ext>
            </a:extLst>
          </p:cNvPr>
          <p:cNvSpPr>
            <a:spLocks noGrp="1"/>
          </p:cNvSpPr>
          <p:nvPr>
            <p:ph type="dt" sz="half" idx="10"/>
          </p:nvPr>
        </p:nvSpPr>
        <p:spPr/>
        <p:txBody>
          <a:bodyPr/>
          <a:lstStyle/>
          <a:p>
            <a:fld id="{52063E7B-228C-45F5-973A-778289E3BE73}" type="datetime1">
              <a:rPr lang="fr-FR" smtClean="0"/>
              <a:t>21/06/2023</a:t>
            </a:fld>
            <a:endParaRPr lang="fr-FR"/>
          </a:p>
        </p:txBody>
      </p:sp>
      <p:sp>
        <p:nvSpPr>
          <p:cNvPr id="6" name="Espace réservé du pied de page 5">
            <a:extLst>
              <a:ext uri="{FF2B5EF4-FFF2-40B4-BE49-F238E27FC236}">
                <a16:creationId xmlns:a16="http://schemas.microsoft.com/office/drawing/2014/main" id="{21340E3F-BA34-48AD-B8BE-CE3E6BD2C4DC}"/>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75177D3F-FD58-4F0B-819E-189AA51386B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85857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3DD50-9A6B-4668-AC41-622436771D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48A333-429F-4338-8996-3CCC24DA5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2E483F9-36AD-46F5-8EF0-39819D33BF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C21F162-AF07-4ADB-956A-A28AA27DB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9C28F00-8AF3-4F88-BA96-0B174D4343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B73E30-4B6B-442B-98EF-3D6C89D6B31D}"/>
              </a:ext>
            </a:extLst>
          </p:cNvPr>
          <p:cNvSpPr>
            <a:spLocks noGrp="1"/>
          </p:cNvSpPr>
          <p:nvPr>
            <p:ph type="dt" sz="half" idx="10"/>
          </p:nvPr>
        </p:nvSpPr>
        <p:spPr/>
        <p:txBody>
          <a:bodyPr/>
          <a:lstStyle/>
          <a:p>
            <a:fld id="{77A576D6-E8A3-4962-885A-8E3592908B47}" type="datetime1">
              <a:rPr lang="fr-FR" smtClean="0"/>
              <a:t>21/06/2023</a:t>
            </a:fld>
            <a:endParaRPr lang="fr-FR"/>
          </a:p>
        </p:txBody>
      </p:sp>
      <p:sp>
        <p:nvSpPr>
          <p:cNvPr id="8" name="Espace réservé du pied de page 7">
            <a:extLst>
              <a:ext uri="{FF2B5EF4-FFF2-40B4-BE49-F238E27FC236}">
                <a16:creationId xmlns:a16="http://schemas.microsoft.com/office/drawing/2014/main" id="{471AD2CE-1DDA-4700-8EC1-10867FC8FF4C}"/>
              </a:ext>
            </a:extLst>
          </p:cNvPr>
          <p:cNvSpPr>
            <a:spLocks noGrp="1"/>
          </p:cNvSpPr>
          <p:nvPr>
            <p:ph type="ftr" sz="quarter" idx="11"/>
          </p:nvPr>
        </p:nvSpPr>
        <p:spPr/>
        <p:txBody>
          <a:bodyPr/>
          <a:lstStyle/>
          <a:p>
            <a:r>
              <a:rPr lang="fr-FR"/>
              <a:t>DRANE - Référents numériques pour le 1er degré</a:t>
            </a:r>
          </a:p>
        </p:txBody>
      </p:sp>
      <p:sp>
        <p:nvSpPr>
          <p:cNvPr id="9" name="Espace réservé du numéro de diapositive 8">
            <a:extLst>
              <a:ext uri="{FF2B5EF4-FFF2-40B4-BE49-F238E27FC236}">
                <a16:creationId xmlns:a16="http://schemas.microsoft.com/office/drawing/2014/main" id="{432BDFF4-E724-416A-9210-CDFF813E6497}"/>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6602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09280-6EFE-4083-B5C6-7B44A2179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07851-173C-4EB2-8DEA-58C5B02680C8}"/>
              </a:ext>
            </a:extLst>
          </p:cNvPr>
          <p:cNvSpPr>
            <a:spLocks noGrp="1"/>
          </p:cNvSpPr>
          <p:nvPr>
            <p:ph type="dt" sz="half" idx="10"/>
          </p:nvPr>
        </p:nvSpPr>
        <p:spPr/>
        <p:txBody>
          <a:bodyPr/>
          <a:lstStyle/>
          <a:p>
            <a:fld id="{565C4515-F075-4093-B715-829708D42B4D}" type="datetime1">
              <a:rPr lang="fr-FR" smtClean="0"/>
              <a:t>21/06/2023</a:t>
            </a:fld>
            <a:endParaRPr lang="fr-FR"/>
          </a:p>
        </p:txBody>
      </p:sp>
      <p:sp>
        <p:nvSpPr>
          <p:cNvPr id="4" name="Espace réservé du pied de page 3">
            <a:extLst>
              <a:ext uri="{FF2B5EF4-FFF2-40B4-BE49-F238E27FC236}">
                <a16:creationId xmlns:a16="http://schemas.microsoft.com/office/drawing/2014/main" id="{DB5D2177-8759-48F8-BE55-E6B971108C71}"/>
              </a:ext>
            </a:extLst>
          </p:cNvPr>
          <p:cNvSpPr>
            <a:spLocks noGrp="1"/>
          </p:cNvSpPr>
          <p:nvPr>
            <p:ph type="ftr" sz="quarter" idx="11"/>
          </p:nvPr>
        </p:nvSpPr>
        <p:spPr/>
        <p:txBody>
          <a:bodyPr/>
          <a:lstStyle/>
          <a:p>
            <a:r>
              <a:rPr lang="fr-FR"/>
              <a:t>DRANE - Référents numériques pour le 1er degré</a:t>
            </a:r>
          </a:p>
        </p:txBody>
      </p:sp>
      <p:sp>
        <p:nvSpPr>
          <p:cNvPr id="5" name="Espace réservé du numéro de diapositive 4">
            <a:extLst>
              <a:ext uri="{FF2B5EF4-FFF2-40B4-BE49-F238E27FC236}">
                <a16:creationId xmlns:a16="http://schemas.microsoft.com/office/drawing/2014/main" id="{E70308A8-D36E-4192-8C98-623A4479BE7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0452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43C4D1-B5F5-4839-979E-CE20CA372C18}"/>
              </a:ext>
            </a:extLst>
          </p:cNvPr>
          <p:cNvSpPr>
            <a:spLocks noGrp="1"/>
          </p:cNvSpPr>
          <p:nvPr>
            <p:ph type="dt" sz="half" idx="10"/>
          </p:nvPr>
        </p:nvSpPr>
        <p:spPr/>
        <p:txBody>
          <a:bodyPr/>
          <a:lstStyle/>
          <a:p>
            <a:fld id="{C9E9A4A5-4DD1-46AB-9A8E-6CE861286D14}" type="datetime1">
              <a:rPr lang="fr-FR" smtClean="0"/>
              <a:t>21/06/2023</a:t>
            </a:fld>
            <a:endParaRPr lang="fr-FR"/>
          </a:p>
        </p:txBody>
      </p:sp>
      <p:sp>
        <p:nvSpPr>
          <p:cNvPr id="3" name="Espace réservé du pied de page 2">
            <a:extLst>
              <a:ext uri="{FF2B5EF4-FFF2-40B4-BE49-F238E27FC236}">
                <a16:creationId xmlns:a16="http://schemas.microsoft.com/office/drawing/2014/main" id="{D016A990-08FE-4579-AB4C-8473BCE48407}"/>
              </a:ext>
            </a:extLst>
          </p:cNvPr>
          <p:cNvSpPr>
            <a:spLocks noGrp="1"/>
          </p:cNvSpPr>
          <p:nvPr>
            <p:ph type="ftr" sz="quarter" idx="11"/>
          </p:nvPr>
        </p:nvSpPr>
        <p:spPr/>
        <p:txBody>
          <a:bodyPr/>
          <a:lstStyle/>
          <a:p>
            <a:r>
              <a:rPr lang="fr-FR"/>
              <a:t>DRANE - Référents numériques pour le 1er degré</a:t>
            </a:r>
          </a:p>
        </p:txBody>
      </p:sp>
      <p:sp>
        <p:nvSpPr>
          <p:cNvPr id="4" name="Espace réservé du numéro de diapositive 3">
            <a:extLst>
              <a:ext uri="{FF2B5EF4-FFF2-40B4-BE49-F238E27FC236}">
                <a16:creationId xmlns:a16="http://schemas.microsoft.com/office/drawing/2014/main" id="{439E9BB2-2435-477F-BA72-FF20496311C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7470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53D98-03C9-433E-9A3F-C81209782C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34A5B1-09B9-4FD4-9AE9-CED0E5E80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854D92-0633-435D-A732-8370C3B7D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82F0BB8-BE74-48B4-987E-57E2944B1148}"/>
              </a:ext>
            </a:extLst>
          </p:cNvPr>
          <p:cNvSpPr>
            <a:spLocks noGrp="1"/>
          </p:cNvSpPr>
          <p:nvPr>
            <p:ph type="dt" sz="half" idx="10"/>
          </p:nvPr>
        </p:nvSpPr>
        <p:spPr/>
        <p:txBody>
          <a:bodyPr/>
          <a:lstStyle/>
          <a:p>
            <a:fld id="{FF53D426-1456-4CA1-8FA4-D00A27FF7B27}" type="datetime1">
              <a:rPr lang="fr-FR" smtClean="0"/>
              <a:t>21/06/2023</a:t>
            </a:fld>
            <a:endParaRPr lang="fr-FR"/>
          </a:p>
        </p:txBody>
      </p:sp>
      <p:sp>
        <p:nvSpPr>
          <p:cNvPr id="6" name="Espace réservé du pied de page 5">
            <a:extLst>
              <a:ext uri="{FF2B5EF4-FFF2-40B4-BE49-F238E27FC236}">
                <a16:creationId xmlns:a16="http://schemas.microsoft.com/office/drawing/2014/main" id="{0E44D2DB-D662-4209-88F2-D7E03CF46EB0}"/>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AD43F54F-E8A7-4E20-93F2-F66EA631740A}"/>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41880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FCB9-0663-441A-93E7-40649EB08E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85EEBEE-237D-4D69-9150-B21C4770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F6B8C4-48A1-4952-95A7-0BA149239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B5E0F2-CF31-4E0B-A361-AC8C6B855380}"/>
              </a:ext>
            </a:extLst>
          </p:cNvPr>
          <p:cNvSpPr>
            <a:spLocks noGrp="1"/>
          </p:cNvSpPr>
          <p:nvPr>
            <p:ph type="dt" sz="half" idx="10"/>
          </p:nvPr>
        </p:nvSpPr>
        <p:spPr/>
        <p:txBody>
          <a:bodyPr/>
          <a:lstStyle/>
          <a:p>
            <a:fld id="{6032C7D5-6EA3-472B-AB55-1D1B45F8310B}" type="datetime1">
              <a:rPr lang="fr-FR" smtClean="0"/>
              <a:t>21/06/2023</a:t>
            </a:fld>
            <a:endParaRPr lang="fr-FR"/>
          </a:p>
        </p:txBody>
      </p:sp>
      <p:sp>
        <p:nvSpPr>
          <p:cNvPr id="6" name="Espace réservé du pied de page 5">
            <a:extLst>
              <a:ext uri="{FF2B5EF4-FFF2-40B4-BE49-F238E27FC236}">
                <a16:creationId xmlns:a16="http://schemas.microsoft.com/office/drawing/2014/main" id="{550D6295-A315-4BD5-B028-68EB77490E83}"/>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9E13764B-A6CF-4BF4-959B-FD031F1CE820}"/>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1540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2BE9AD-6A42-488B-BCFB-A04E23347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D3E17B-706B-4B27-90FB-6FE16D87A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EEE34-5241-4160-924D-905FCD09C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82F0-006F-40D0-83AD-A078EA7941F6}" type="datetime1">
              <a:rPr lang="fr-FR" smtClean="0"/>
              <a:t>21/06/2023</a:t>
            </a:fld>
            <a:endParaRPr lang="fr-FR"/>
          </a:p>
        </p:txBody>
      </p:sp>
      <p:sp>
        <p:nvSpPr>
          <p:cNvPr id="5" name="Espace réservé du pied de page 4">
            <a:extLst>
              <a:ext uri="{FF2B5EF4-FFF2-40B4-BE49-F238E27FC236}">
                <a16:creationId xmlns:a16="http://schemas.microsoft.com/office/drawing/2014/main" id="{8693B70A-AB15-4C5E-93E2-6D6809B5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235526A1-7A9A-4FE8-971E-8B4E89B52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DBD5C-49D5-4C60-A456-203B4A7DE7A0}" type="slidenum">
              <a:rPr lang="fr-FR" smtClean="0"/>
              <a:t>‹N°›</a:t>
            </a:fld>
            <a:endParaRPr lang="fr-FR"/>
          </a:p>
        </p:txBody>
      </p:sp>
    </p:spTree>
    <p:extLst>
      <p:ext uri="{BB962C8B-B14F-4D97-AF65-F5344CB8AC3E}">
        <p14:creationId xmlns:p14="http://schemas.microsoft.com/office/powerpoint/2010/main" val="329445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hyperlink" Target="https://www.ac-montpellier.fr/ressources-numeriques-pour-les-formateurs-du-1er-degre-124832" TargetMode="External"/><Relationship Id="rId3" Type="http://schemas.openxmlformats.org/officeDocument/2006/relationships/hyperlink" Target="https://youtu.be/hhL2XLJh16s" TargetMode="External"/><Relationship Id="rId7" Type="http://schemas.openxmlformats.org/officeDocument/2006/relationships/image" Target="../media/image1.jpg"/><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hyperlink" Target="https://www.scratchjr.org/" TargetMode="External"/><Relationship Id="rId16" Type="http://schemas.openxmlformats.org/officeDocument/2006/relationships/image" Target="../media/image9.jpg"/><Relationship Id="rId1" Type="http://schemas.openxmlformats.org/officeDocument/2006/relationships/slideLayout" Target="../slideLayouts/slideLayout1.xml"/><Relationship Id="rId6" Type="http://schemas.openxmlformats.org/officeDocument/2006/relationships/hyperlink" Target="https://fondation-lamap.org/projet/123-codez" TargetMode="External"/><Relationship Id="rId11" Type="http://schemas.openxmlformats.org/officeDocument/2006/relationships/image" Target="../media/image5.png"/><Relationship Id="rId5" Type="http://schemas.openxmlformats.org/officeDocument/2006/relationships/hyperlink" Target="https://scratch.mit.edu/ideas" TargetMode="External"/><Relationship Id="rId15" Type="http://schemas.openxmlformats.org/officeDocument/2006/relationships/image" Target="../media/image8.JPG"/><Relationship Id="rId10" Type="http://schemas.openxmlformats.org/officeDocument/2006/relationships/image" Target="../media/image4.png"/><Relationship Id="rId4" Type="http://schemas.openxmlformats.org/officeDocument/2006/relationships/hyperlink" Target="http://co-dev.org/scratch-le-tutoriel/" TargetMode="External"/><Relationship Id="rId9" Type="http://schemas.openxmlformats.org/officeDocument/2006/relationships/image" Target="../media/image3.jpg"/><Relationship Id="rId1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7619AB0-9236-44DE-B7D5-30960542590A}"/>
              </a:ext>
            </a:extLst>
          </p:cNvPr>
          <p:cNvSpPr>
            <a:spLocks noGrp="1"/>
          </p:cNvSpPr>
          <p:nvPr>
            <p:ph type="subTitle" idx="1"/>
          </p:nvPr>
        </p:nvSpPr>
        <p:spPr>
          <a:xfrm>
            <a:off x="8559656" y="284895"/>
            <a:ext cx="3363159" cy="1951848"/>
          </a:xfrm>
          <a:ln w="31750">
            <a:solidFill>
              <a:schemeClr val="accent1">
                <a:lumMod val="75000"/>
              </a:schemeClr>
            </a:solidFill>
          </a:ln>
        </p:spPr>
        <p:txBody>
          <a:bodyPr>
            <a:normAutofit/>
          </a:bodyPr>
          <a:lstStyle/>
          <a:p>
            <a:pPr algn="l"/>
            <a:endParaRPr lang="fr-FR" sz="1200" b="1" dirty="0">
              <a:latin typeface="Arial" panose="020B0604020202020204" pitchFamily="34" charset="0"/>
              <a:cs typeface="Arial" panose="020B0604020202020204" pitchFamily="34" charset="0"/>
            </a:endParaRPr>
          </a:p>
          <a:p>
            <a:pPr algn="l"/>
            <a:r>
              <a:rPr lang="fr-FR" sz="1200" b="1" dirty="0">
                <a:latin typeface="Arial" panose="020B0604020202020204" pitchFamily="34" charset="0"/>
                <a:cs typeface="Arial" panose="020B0604020202020204" pitchFamily="34" charset="0"/>
              </a:rPr>
              <a:t>Domaine : </a:t>
            </a:r>
            <a:r>
              <a:rPr lang="fr-FR" sz="1200" dirty="0">
                <a:latin typeface="Arial" panose="020B0604020202020204" pitchFamily="34" charset="0"/>
                <a:cs typeface="Arial" panose="020B0604020202020204" pitchFamily="34" charset="0"/>
              </a:rPr>
              <a:t>Mathématiques – Espace et Géométrie</a:t>
            </a:r>
          </a:p>
          <a:p>
            <a:pPr algn="l"/>
            <a:r>
              <a:rPr lang="fr-FR" sz="1200" b="1" dirty="0">
                <a:latin typeface="Arial" panose="020B0604020202020204" pitchFamily="34" charset="0"/>
                <a:cs typeface="Arial" panose="020B0604020202020204" pitchFamily="34" charset="0"/>
              </a:rPr>
              <a:t>Niveau : </a:t>
            </a:r>
            <a:r>
              <a:rPr lang="fr-FR" sz="1200" dirty="0">
                <a:latin typeface="Arial" panose="020B0604020202020204" pitchFamily="34" charset="0"/>
                <a:cs typeface="Arial" panose="020B0604020202020204" pitchFamily="34" charset="0"/>
              </a:rPr>
              <a:t>Cycle 3</a:t>
            </a:r>
          </a:p>
          <a:p>
            <a:pPr algn="l"/>
            <a:r>
              <a:rPr lang="fr-FR" sz="1200" b="1" dirty="0">
                <a:latin typeface="Arial" panose="020B0604020202020204" pitchFamily="34" charset="0"/>
                <a:cs typeface="Arial" panose="020B0604020202020204" pitchFamily="34" charset="0"/>
              </a:rPr>
              <a:t>Facilité d’appropriation : </a:t>
            </a:r>
            <a:r>
              <a:rPr lang="fr-FR" sz="1200" dirty="0">
                <a:latin typeface="Arial" panose="020B0604020202020204" pitchFamily="34" charset="0"/>
                <a:cs typeface="Arial" panose="020B0604020202020204" pitchFamily="34" charset="0"/>
              </a:rPr>
              <a:t>Accessible</a:t>
            </a:r>
          </a:p>
          <a:p>
            <a:pPr algn="l"/>
            <a:r>
              <a:rPr lang="fr-FR" sz="1200" b="1" dirty="0">
                <a:latin typeface="Arial" panose="020B0604020202020204" pitchFamily="34" charset="0"/>
                <a:cs typeface="Arial" panose="020B0604020202020204" pitchFamily="34" charset="0"/>
              </a:rPr>
              <a:t>Matériel nécessaire : </a:t>
            </a:r>
            <a:r>
              <a:rPr lang="fr-FR" sz="1200" dirty="0">
                <a:latin typeface="Arial" panose="020B0604020202020204" pitchFamily="34" charset="0"/>
                <a:cs typeface="Arial" panose="020B0604020202020204" pitchFamily="34" charset="0"/>
              </a:rPr>
              <a:t>Ordinateur connecté ou non / tablette connecté à internet</a:t>
            </a:r>
          </a:p>
        </p:txBody>
      </p:sp>
      <p:sp>
        <p:nvSpPr>
          <p:cNvPr id="12" name="ZoneTexte 11">
            <a:extLst>
              <a:ext uri="{FF2B5EF4-FFF2-40B4-BE49-F238E27FC236}">
                <a16:creationId xmlns:a16="http://schemas.microsoft.com/office/drawing/2014/main" id="{2B0E312C-14A3-484E-B3A8-CAA956F38DAB}"/>
              </a:ext>
            </a:extLst>
          </p:cNvPr>
          <p:cNvSpPr txBox="1"/>
          <p:nvPr/>
        </p:nvSpPr>
        <p:spPr>
          <a:xfrm>
            <a:off x="596176" y="1479984"/>
            <a:ext cx="7901335" cy="1015663"/>
          </a:xfrm>
          <a:prstGeom prst="rect">
            <a:avLst/>
          </a:prstGeom>
          <a:solidFill>
            <a:schemeClr val="accent1">
              <a:lumMod val="20000"/>
              <a:lumOff val="80000"/>
            </a:schemeClr>
          </a:solidFill>
        </p:spPr>
        <p:txBody>
          <a:bodyPr wrap="square" rtlCol="0">
            <a:spAutoFit/>
          </a:bodyPr>
          <a:lstStyle/>
          <a:p>
            <a:pPr algn="just"/>
            <a:r>
              <a:rPr lang="fr-FR" sz="1200" b="1" dirty="0">
                <a:latin typeface="Arial" panose="020B0604020202020204" pitchFamily="34" charset="0"/>
                <a:cs typeface="Arial" panose="020B0604020202020204" pitchFamily="34" charset="0"/>
              </a:rPr>
              <a:t>Scratch </a:t>
            </a:r>
            <a:r>
              <a:rPr lang="fr-FR" sz="1200" dirty="0">
                <a:latin typeface="Arial" panose="020B0604020202020204" pitchFamily="34" charset="0"/>
                <a:cs typeface="Arial" panose="020B0604020202020204" pitchFamily="34" charset="0"/>
              </a:rPr>
              <a:t>est un langage et un logiciel spécialement conçu par le MIT Media </a:t>
            </a:r>
            <a:r>
              <a:rPr lang="fr-FR" sz="1200" dirty="0" err="1">
                <a:latin typeface="Arial" panose="020B0604020202020204" pitchFamily="34" charset="0"/>
                <a:cs typeface="Arial" panose="020B0604020202020204" pitchFamily="34" charset="0"/>
              </a:rPr>
              <a:t>Lab</a:t>
            </a:r>
            <a:r>
              <a:rPr lang="fr-FR" sz="1200" dirty="0">
                <a:latin typeface="Arial" panose="020B0604020202020204" pitchFamily="34" charset="0"/>
                <a:cs typeface="Arial" panose="020B0604020202020204" pitchFamily="34" charset="0"/>
              </a:rPr>
              <a:t> pour </a:t>
            </a:r>
            <a:r>
              <a:rPr lang="fr-FR" sz="1200" b="1" dirty="0">
                <a:latin typeface="Arial" panose="020B0604020202020204" pitchFamily="34" charset="0"/>
                <a:cs typeface="Arial" panose="020B0604020202020204" pitchFamily="34" charset="0"/>
              </a:rPr>
              <a:t>l’enseignement</a:t>
            </a:r>
            <a:r>
              <a:rPr lang="fr-FR" sz="1200" dirty="0">
                <a:latin typeface="Arial" panose="020B0604020202020204" pitchFamily="34" charset="0"/>
                <a:cs typeface="Arial" panose="020B0604020202020204" pitchFamily="34" charset="0"/>
              </a:rPr>
              <a:t>. Pour le professeur et ses élèves, ce langage permet de créer des activités scolaires liées à la programmation par bloc de tout type d’activités à l'aide d'un support numérique tel qu'un </a:t>
            </a:r>
            <a:r>
              <a:rPr lang="fr-FR" sz="1200" b="1" dirty="0">
                <a:latin typeface="Arial" panose="020B0604020202020204" pitchFamily="34" charset="0"/>
                <a:cs typeface="Arial" panose="020B0604020202020204" pitchFamily="34" charset="0"/>
              </a:rPr>
              <a:t>ordinateur</a:t>
            </a:r>
            <a:r>
              <a:rPr lang="fr-FR" sz="1200" dirty="0">
                <a:latin typeface="Arial" panose="020B0604020202020204" pitchFamily="34" charset="0"/>
                <a:cs typeface="Arial" panose="020B0604020202020204" pitchFamily="34" charset="0"/>
              </a:rPr>
              <a:t>, une </a:t>
            </a:r>
            <a:r>
              <a:rPr lang="fr-FR" sz="1200" b="1" dirty="0">
                <a:latin typeface="Arial" panose="020B0604020202020204" pitchFamily="34" charset="0"/>
                <a:cs typeface="Arial" panose="020B0604020202020204" pitchFamily="34" charset="0"/>
              </a:rPr>
              <a:t>tablette</a:t>
            </a:r>
            <a:r>
              <a:rPr lang="fr-FR" sz="1200" dirty="0">
                <a:latin typeface="Arial" panose="020B0604020202020204" pitchFamily="34" charset="0"/>
                <a:cs typeface="Arial" panose="020B0604020202020204" pitchFamily="34" charset="0"/>
              </a:rPr>
              <a:t> ou un </a:t>
            </a:r>
            <a:r>
              <a:rPr lang="fr-FR" sz="1200" b="1" dirty="0">
                <a:latin typeface="Arial" panose="020B0604020202020204" pitchFamily="34" charset="0"/>
                <a:cs typeface="Arial" panose="020B0604020202020204" pitchFamily="34" charset="0"/>
              </a:rPr>
              <a:t>tableau blanc interactif</a:t>
            </a:r>
            <a:r>
              <a:rPr lang="fr-FR" sz="1200" dirty="0">
                <a:latin typeface="Arial" panose="020B0604020202020204" pitchFamily="34" charset="0"/>
                <a:cs typeface="Arial" panose="020B0604020202020204" pitchFamily="34" charset="0"/>
              </a:rPr>
              <a:t>. Il peut être disponible en ligne, téléchargeable sur un ordinateur. Il existe aussi une version adaptée pour le plus jeune âge sous la forme d’une application </a:t>
            </a:r>
            <a:r>
              <a:rPr lang="fr-FR" sz="1200" b="1" dirty="0">
                <a:latin typeface="Arial" panose="020B0604020202020204" pitchFamily="34" charset="0"/>
                <a:cs typeface="Arial" panose="020B0604020202020204" pitchFamily="34" charset="0"/>
                <a:hlinkClick r:id="rId2"/>
              </a:rPr>
              <a:t>Scratch Junior</a:t>
            </a:r>
            <a:r>
              <a:rPr lang="fr-FR" sz="1200" dirty="0">
                <a:latin typeface="Arial" panose="020B0604020202020204" pitchFamily="34" charset="0"/>
                <a:cs typeface="Arial" panose="020B0604020202020204" pitchFamily="34" charset="0"/>
              </a:rPr>
              <a:t>.</a:t>
            </a:r>
          </a:p>
        </p:txBody>
      </p:sp>
      <p:sp>
        <p:nvSpPr>
          <p:cNvPr id="13" name="ZoneTexte 12">
            <a:extLst>
              <a:ext uri="{FF2B5EF4-FFF2-40B4-BE49-F238E27FC236}">
                <a16:creationId xmlns:a16="http://schemas.microsoft.com/office/drawing/2014/main" id="{A0B24859-F228-4122-ACE9-AD39AF39DED3}"/>
              </a:ext>
            </a:extLst>
          </p:cNvPr>
          <p:cNvSpPr txBox="1"/>
          <p:nvPr/>
        </p:nvSpPr>
        <p:spPr>
          <a:xfrm>
            <a:off x="1015798" y="2763077"/>
            <a:ext cx="10658763" cy="3416320"/>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Intérêt pédagogique</a:t>
            </a:r>
            <a:r>
              <a:rPr lang="fr-FR" sz="1200" dirty="0">
                <a:latin typeface="Arial" panose="020B0604020202020204" pitchFamily="34" charset="0"/>
                <a:cs typeface="Arial" panose="020B0604020202020204" pitchFamily="34" charset="0"/>
              </a:rPr>
              <a:t> : Ce logiciel permet d’initier les élèves à la programmation par bloc. La programmation ainsi mise en place peut être intégrée aux domaines mathématiques et en particulier au domaine de l’espace et de la géométrie mais il peut être intégrée aussi à l’ensemble des disciplines scolaires. Il permet entre autre dès sa version junior à la narration d’histoire. </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Du côté de l’enseignant : </a:t>
            </a:r>
            <a:r>
              <a:rPr lang="fr-FR" sz="1200" dirty="0">
                <a:latin typeface="Arial" panose="020B0604020202020204" pitchFamily="34" charset="0"/>
                <a:cs typeface="Arial" panose="020B0604020202020204" pitchFamily="34" charset="0"/>
              </a:rPr>
              <a:t>Le langage de programmation grâce à son aspect visuel et puzzle permet une pleine appropriation des éléments de programmation même pour des novices. </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tutoriels de prise en main</a:t>
            </a:r>
            <a:r>
              <a:rPr lang="fr-FR" sz="1200" dirty="0">
                <a:latin typeface="Arial" panose="020B0604020202020204" pitchFamily="34" charset="0"/>
                <a:cs typeface="Arial" panose="020B0604020202020204" pitchFamily="34" charset="0"/>
              </a:rPr>
              <a:t> : 	vidéo :  </a:t>
            </a:r>
            <a:r>
              <a:rPr lang="fr-FR" sz="1200" dirty="0">
                <a:latin typeface="Arial" panose="020B0604020202020204" pitchFamily="34" charset="0"/>
                <a:cs typeface="Arial" panose="020B0604020202020204" pitchFamily="34" charset="0"/>
                <a:hlinkClick r:id="rId3"/>
              </a:rPr>
              <a:t>Présentation de l’interface </a:t>
            </a:r>
            <a:r>
              <a:rPr lang="fr-FR" sz="1200" dirty="0">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hlinkClick r:id="rId3"/>
              </a:rPr>
              <a:t>les premières fonctions</a:t>
            </a:r>
            <a:r>
              <a:rPr lang="fr-FR" sz="1200" dirty="0">
                <a:latin typeface="Arial" panose="020B0604020202020204" pitchFamily="34" charset="0"/>
                <a:cs typeface="Arial" panose="020B0604020202020204" pitchFamily="34" charset="0"/>
              </a:rPr>
              <a:t> </a:t>
            </a:r>
          </a:p>
          <a:p>
            <a:r>
              <a:rPr lang="fr-FR" sz="1200" dirty="0">
                <a:latin typeface="Arial" panose="020B0604020202020204" pitchFamily="34" charset="0"/>
                <a:cs typeface="Arial" panose="020B0604020202020204" pitchFamily="34" charset="0"/>
              </a:rPr>
              <a:t>			classique : </a:t>
            </a:r>
            <a:r>
              <a:rPr lang="fr-FR" sz="1200" dirty="0">
                <a:latin typeface="Arial" panose="020B0604020202020204" pitchFamily="34" charset="0"/>
                <a:cs typeface="Arial" panose="020B0604020202020204" pitchFamily="34" charset="0"/>
                <a:hlinkClick r:id="rId4"/>
              </a:rPr>
              <a:t>les premières fonctions</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points forts</a:t>
            </a:r>
            <a:r>
              <a:rPr lang="fr-FR" sz="1200" dirty="0">
                <a:latin typeface="Arial" panose="020B0604020202020204" pitchFamily="34" charset="0"/>
                <a:cs typeface="Arial" panose="020B0604020202020204" pitchFamily="34" charset="0"/>
              </a:rPr>
              <a:t> : Simple d’utilisation - Compatible avec toutes les plateformes - Accès en ligne et hors ligne - Adaptable facilement : version junior ou version classique.</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Liens utiles : </a:t>
            </a:r>
            <a:r>
              <a:rPr lang="fr-FR" sz="1200" dirty="0">
                <a:latin typeface="Arial" panose="020B0604020202020204" pitchFamily="34" charset="0"/>
                <a:cs typeface="Arial" panose="020B0604020202020204" pitchFamily="34" charset="0"/>
                <a:hlinkClick r:id="rId5"/>
              </a:rPr>
              <a:t>Présentation de divers projets </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Exemples de scénarii pédagogiques </a:t>
            </a:r>
            <a:r>
              <a:rPr lang="fr-FR" sz="1200" b="1">
                <a:latin typeface="Arial" panose="020B0604020202020204" pitchFamily="34" charset="0"/>
                <a:cs typeface="Arial" panose="020B0604020202020204" pitchFamily="34" charset="0"/>
              </a:rPr>
              <a:t>: </a:t>
            </a:r>
            <a:r>
              <a:rPr lang="fr-FR" sz="1200">
                <a:latin typeface="Arial" panose="020B0604020202020204" pitchFamily="34" charset="0"/>
                <a:cs typeface="Arial" panose="020B0604020202020204" pitchFamily="34" charset="0"/>
                <a:hlinkClick r:id="rId6"/>
              </a:rPr>
              <a:t>La </a:t>
            </a:r>
            <a:r>
              <a:rPr lang="fr-FR" sz="1200" dirty="0">
                <a:latin typeface="Arial" panose="020B0604020202020204" pitchFamily="34" charset="0"/>
                <a:cs typeface="Arial" panose="020B0604020202020204" pitchFamily="34" charset="0"/>
                <a:hlinkClick r:id="rId6"/>
              </a:rPr>
              <a:t>main à la pâte ressources</a:t>
            </a:r>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p:txBody>
      </p:sp>
      <p:pic>
        <p:nvPicPr>
          <p:cNvPr id="15" name="Image 14">
            <a:extLst>
              <a:ext uri="{FF2B5EF4-FFF2-40B4-BE49-F238E27FC236}">
                <a16:creationId xmlns:a16="http://schemas.microsoft.com/office/drawing/2014/main" id="{2766C9E9-CDAD-4EF6-AEB4-5F7F82F2C2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6256" y="2746500"/>
            <a:ext cx="551934" cy="551934"/>
          </a:xfrm>
          <a:prstGeom prst="rect">
            <a:avLst/>
          </a:prstGeom>
        </p:spPr>
      </p:pic>
      <p:pic>
        <p:nvPicPr>
          <p:cNvPr id="19" name="Image 18">
            <a:extLst>
              <a:ext uri="{FF2B5EF4-FFF2-40B4-BE49-F238E27FC236}">
                <a16:creationId xmlns:a16="http://schemas.microsoft.com/office/drawing/2014/main" id="{05C11209-589A-4F71-9618-FF44F76551E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7439" y="4474741"/>
            <a:ext cx="508116" cy="508116"/>
          </a:xfrm>
          <a:prstGeom prst="rect">
            <a:avLst/>
          </a:prstGeom>
        </p:spPr>
      </p:pic>
      <p:pic>
        <p:nvPicPr>
          <p:cNvPr id="27" name="Image 26">
            <a:extLst>
              <a:ext uri="{FF2B5EF4-FFF2-40B4-BE49-F238E27FC236}">
                <a16:creationId xmlns:a16="http://schemas.microsoft.com/office/drawing/2014/main" id="{A945B03A-C106-48CF-BB74-6C23CB8DC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6273" y="4998189"/>
            <a:ext cx="508117" cy="508117"/>
          </a:xfrm>
          <a:prstGeom prst="rect">
            <a:avLst/>
          </a:prstGeom>
        </p:spPr>
      </p:pic>
      <p:pic>
        <p:nvPicPr>
          <p:cNvPr id="29" name="Image 28">
            <a:extLst>
              <a:ext uri="{FF2B5EF4-FFF2-40B4-BE49-F238E27FC236}">
                <a16:creationId xmlns:a16="http://schemas.microsoft.com/office/drawing/2014/main" id="{A63C0C22-3F09-4634-B006-171E8DDB635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7360" y="5559196"/>
            <a:ext cx="558921" cy="551934"/>
          </a:xfrm>
          <a:prstGeom prst="rect">
            <a:avLst/>
          </a:prstGeom>
        </p:spPr>
      </p:pic>
      <p:pic>
        <p:nvPicPr>
          <p:cNvPr id="8" name="Image 7">
            <a:extLst>
              <a:ext uri="{FF2B5EF4-FFF2-40B4-BE49-F238E27FC236}">
                <a16:creationId xmlns:a16="http://schemas.microsoft.com/office/drawing/2014/main" id="{A43C3196-B496-4BCC-9BF5-C116ACAF0E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10" name="Image 9">
            <a:extLst>
              <a:ext uri="{FF2B5EF4-FFF2-40B4-BE49-F238E27FC236}">
                <a16:creationId xmlns:a16="http://schemas.microsoft.com/office/drawing/2014/main" id="{D7C1DED1-54F6-43FD-86DC-600B6A5884E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798" y="3953025"/>
            <a:ext cx="613625" cy="536922"/>
          </a:xfrm>
          <a:prstGeom prst="rect">
            <a:avLst/>
          </a:prstGeom>
        </p:spPr>
      </p:pic>
      <p:sp>
        <p:nvSpPr>
          <p:cNvPr id="2" name="Rectangle 1">
            <a:extLst>
              <a:ext uri="{FF2B5EF4-FFF2-40B4-BE49-F238E27FC236}">
                <a16:creationId xmlns:a16="http://schemas.microsoft.com/office/drawing/2014/main" id="{38ED8531-8925-406A-838C-F4808752C43E}"/>
              </a:ext>
            </a:extLst>
          </p:cNvPr>
          <p:cNvSpPr/>
          <p:nvPr/>
        </p:nvSpPr>
        <p:spPr>
          <a:xfrm>
            <a:off x="2795543" y="284894"/>
            <a:ext cx="3875979" cy="111093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6221797B-2126-49A9-A119-77AEBB4B2F26}"/>
              </a:ext>
            </a:extLst>
          </p:cNvPr>
          <p:cNvSpPr txBox="1"/>
          <p:nvPr/>
        </p:nvSpPr>
        <p:spPr>
          <a:xfrm>
            <a:off x="994390" y="6373204"/>
            <a:ext cx="3299791" cy="261610"/>
          </a:xfrm>
          <a:prstGeom prst="rect">
            <a:avLst/>
          </a:prstGeom>
          <a:noFill/>
        </p:spPr>
        <p:txBody>
          <a:bodyPr wrap="square" rtlCol="0">
            <a:spAutoFit/>
          </a:bodyPr>
          <a:lstStyle/>
          <a:p>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Retrouvez d’autres fiches </a:t>
            </a:r>
            <a:r>
              <a:rPr lang="fr-FR" sz="1100" b="1" dirty="0" err="1">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Rapid’Num</a:t>
            </a:r>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 </a:t>
            </a:r>
            <a:endPar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 name="Image 19">
            <a:extLst>
              <a:ext uri="{FF2B5EF4-FFF2-40B4-BE49-F238E27FC236}">
                <a16:creationId xmlns:a16="http://schemas.microsoft.com/office/drawing/2014/main" id="{17142158-1C79-4A46-98EE-6662073C045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96176" y="3403160"/>
            <a:ext cx="508116" cy="548765"/>
          </a:xfrm>
          <a:prstGeom prst="rect">
            <a:avLst/>
          </a:prstGeom>
        </p:spPr>
      </p:pic>
      <p:pic>
        <p:nvPicPr>
          <p:cNvPr id="6" name="Image 5">
            <a:extLst>
              <a:ext uri="{FF2B5EF4-FFF2-40B4-BE49-F238E27FC236}">
                <a16:creationId xmlns:a16="http://schemas.microsoft.com/office/drawing/2014/main" id="{0E3D822A-5F93-4A97-8482-7F4CAD39966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96063" y="277299"/>
            <a:ext cx="2107152" cy="1134331"/>
          </a:xfrm>
          <a:prstGeom prst="rect">
            <a:avLst/>
          </a:prstGeom>
        </p:spPr>
      </p:pic>
      <p:pic>
        <p:nvPicPr>
          <p:cNvPr id="4" name="Image 3">
            <a:extLst>
              <a:ext uri="{FF2B5EF4-FFF2-40B4-BE49-F238E27FC236}">
                <a16:creationId xmlns:a16="http://schemas.microsoft.com/office/drawing/2014/main" id="{1136AD84-333D-4016-A6AC-AF228D28F11E}"/>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2795542" y="335486"/>
            <a:ext cx="3875979" cy="969479"/>
          </a:xfrm>
          <a:prstGeom prst="rect">
            <a:avLst/>
          </a:prstGeom>
        </p:spPr>
      </p:pic>
      <p:pic>
        <p:nvPicPr>
          <p:cNvPr id="16" name="Image 15">
            <a:extLst>
              <a:ext uri="{FF2B5EF4-FFF2-40B4-BE49-F238E27FC236}">
                <a16:creationId xmlns:a16="http://schemas.microsoft.com/office/drawing/2014/main" id="{A2CC9B02-43D6-4477-BEC5-D0B228F6A4A0}"/>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6953901" y="149744"/>
            <a:ext cx="1333575" cy="1333575"/>
          </a:xfrm>
          <a:prstGeom prst="rect">
            <a:avLst/>
          </a:prstGeom>
        </p:spPr>
      </p:pic>
      <p:sp>
        <p:nvSpPr>
          <p:cNvPr id="18" name="Espace réservé du pied de page 4">
            <a:extLst>
              <a:ext uri="{FF2B5EF4-FFF2-40B4-BE49-F238E27FC236}">
                <a16:creationId xmlns:a16="http://schemas.microsoft.com/office/drawing/2014/main" id="{DAAEADB6-0B24-4D4C-98B7-7F73DAF42EE9}"/>
              </a:ext>
            </a:extLst>
          </p:cNvPr>
          <p:cNvSpPr>
            <a:spLocks noGrp="1"/>
          </p:cNvSpPr>
          <p:nvPr>
            <p:ph type="ftr" sz="quarter" idx="11"/>
          </p:nvPr>
        </p:nvSpPr>
        <p:spPr>
          <a:xfrm>
            <a:off x="3794690" y="6366430"/>
            <a:ext cx="6876789" cy="365125"/>
          </a:xfrm>
        </p:spPr>
        <p:txBody>
          <a:bodyPr/>
          <a:lstStyle/>
          <a:p>
            <a:r>
              <a:rPr lang="fr-FR" dirty="0"/>
              <a:t>DRANE Montpellier– Équipe des référents 1er degré</a:t>
            </a:r>
          </a:p>
        </p:txBody>
      </p:sp>
    </p:spTree>
    <p:extLst>
      <p:ext uri="{BB962C8B-B14F-4D97-AF65-F5344CB8AC3E}">
        <p14:creationId xmlns:p14="http://schemas.microsoft.com/office/powerpoint/2010/main" val="309849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F491814-672E-5983-155D-5FE26ACE2F10}"/>
              </a:ext>
            </a:extLst>
          </p:cNvPr>
          <p:cNvPicPr>
            <a:picLocks noChangeAspect="1"/>
          </p:cNvPicPr>
          <p:nvPr/>
        </p:nvPicPr>
        <p:blipFill>
          <a:blip r:embed="rId3"/>
          <a:stretch>
            <a:fillRect/>
          </a:stretch>
        </p:blipFill>
        <p:spPr>
          <a:xfrm>
            <a:off x="1376232" y="328595"/>
            <a:ext cx="9439534" cy="3600000"/>
          </a:xfrm>
          <a:prstGeom prst="rect">
            <a:avLst/>
          </a:prstGeom>
        </p:spPr>
      </p:pic>
      <p:sp>
        <p:nvSpPr>
          <p:cNvPr id="6" name="ZoneTexte 5">
            <a:extLst>
              <a:ext uri="{FF2B5EF4-FFF2-40B4-BE49-F238E27FC236}">
                <a16:creationId xmlns:a16="http://schemas.microsoft.com/office/drawing/2014/main" id="{895DA203-67C0-4349-8677-21B3D58718BD}"/>
              </a:ext>
            </a:extLst>
          </p:cNvPr>
          <p:cNvSpPr txBox="1"/>
          <p:nvPr/>
        </p:nvSpPr>
        <p:spPr>
          <a:xfrm>
            <a:off x="3778890" y="1528430"/>
            <a:ext cx="3393725" cy="1200329"/>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Un large choix de configurations de fonctions essentielles réparties en menus thématiques</a:t>
            </a:r>
          </a:p>
        </p:txBody>
      </p:sp>
      <p:pic>
        <p:nvPicPr>
          <p:cNvPr id="13" name="Image 12">
            <a:extLst>
              <a:ext uri="{FF2B5EF4-FFF2-40B4-BE49-F238E27FC236}">
                <a16:creationId xmlns:a16="http://schemas.microsoft.com/office/drawing/2014/main" id="{6EE9A5CD-2852-4834-9939-038D985EBC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sp>
        <p:nvSpPr>
          <p:cNvPr id="14" name="Espace réservé du pied de page 4">
            <a:extLst>
              <a:ext uri="{FF2B5EF4-FFF2-40B4-BE49-F238E27FC236}">
                <a16:creationId xmlns:a16="http://schemas.microsoft.com/office/drawing/2014/main" id="{666891F6-A397-4257-8AB7-DE87DF2CA7AD}"/>
              </a:ext>
            </a:extLst>
          </p:cNvPr>
          <p:cNvSpPr>
            <a:spLocks noGrp="1"/>
          </p:cNvSpPr>
          <p:nvPr>
            <p:ph type="ftr" sz="quarter" idx="11"/>
          </p:nvPr>
        </p:nvSpPr>
        <p:spPr>
          <a:xfrm>
            <a:off x="2657605" y="6306074"/>
            <a:ext cx="6876789" cy="365125"/>
          </a:xfrm>
        </p:spPr>
        <p:txBody>
          <a:bodyPr/>
          <a:lstStyle/>
          <a:p>
            <a:r>
              <a:rPr lang="fr-FR" dirty="0"/>
              <a:t>DRANE Montpellier– Équipe des référents 1er degré</a:t>
            </a:r>
          </a:p>
        </p:txBody>
      </p:sp>
      <p:pic>
        <p:nvPicPr>
          <p:cNvPr id="15" name="Image 14">
            <a:extLst>
              <a:ext uri="{FF2B5EF4-FFF2-40B4-BE49-F238E27FC236}">
                <a16:creationId xmlns:a16="http://schemas.microsoft.com/office/drawing/2014/main" id="{8F4E3F96-AC34-9E2C-D710-8CC65FC85456}"/>
              </a:ext>
            </a:extLst>
          </p:cNvPr>
          <p:cNvPicPr>
            <a:picLocks noChangeAspect="1"/>
          </p:cNvPicPr>
          <p:nvPr/>
        </p:nvPicPr>
        <p:blipFill>
          <a:blip r:embed="rId5"/>
          <a:stretch>
            <a:fillRect/>
          </a:stretch>
        </p:blipFill>
        <p:spPr>
          <a:xfrm>
            <a:off x="327969" y="4339699"/>
            <a:ext cx="3778637" cy="2331500"/>
          </a:xfrm>
          <a:prstGeom prst="rect">
            <a:avLst/>
          </a:prstGeom>
        </p:spPr>
      </p:pic>
      <p:pic>
        <p:nvPicPr>
          <p:cNvPr id="17" name="Image 16">
            <a:extLst>
              <a:ext uri="{FF2B5EF4-FFF2-40B4-BE49-F238E27FC236}">
                <a16:creationId xmlns:a16="http://schemas.microsoft.com/office/drawing/2014/main" id="{15B49444-F716-D401-F3EF-FF3F20919992}"/>
              </a:ext>
            </a:extLst>
          </p:cNvPr>
          <p:cNvPicPr>
            <a:picLocks noChangeAspect="1"/>
          </p:cNvPicPr>
          <p:nvPr/>
        </p:nvPicPr>
        <p:blipFill>
          <a:blip r:embed="rId6"/>
          <a:stretch>
            <a:fillRect/>
          </a:stretch>
        </p:blipFill>
        <p:spPr>
          <a:xfrm>
            <a:off x="6105007" y="4146074"/>
            <a:ext cx="3960777" cy="2160000"/>
          </a:xfrm>
          <a:prstGeom prst="rect">
            <a:avLst/>
          </a:prstGeom>
        </p:spPr>
      </p:pic>
    </p:spTree>
    <p:extLst>
      <p:ext uri="{BB962C8B-B14F-4D97-AF65-F5344CB8AC3E}">
        <p14:creationId xmlns:p14="http://schemas.microsoft.com/office/powerpoint/2010/main" val="3759113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TotalTime>
  <Words>342</Words>
  <Application>Microsoft Office PowerPoint</Application>
  <PresentationFormat>Grand écran</PresentationFormat>
  <Paragraphs>25</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Rouvelet Vincent</dc:creator>
  <cp:lastModifiedBy>Jean-Michel HUGUES</cp:lastModifiedBy>
  <cp:revision>75</cp:revision>
  <dcterms:created xsi:type="dcterms:W3CDTF">2022-02-07T08:41:22Z</dcterms:created>
  <dcterms:modified xsi:type="dcterms:W3CDTF">2023-06-21T16:19:55Z</dcterms:modified>
</cp:coreProperties>
</file>