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uvelet Vincent" initials="R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672" autoAdjust="0"/>
  </p:normalViewPr>
  <p:slideViewPr>
    <p:cSldViewPr snapToGrid="0">
      <p:cViewPr varScale="1">
        <p:scale>
          <a:sx n="134" d="100"/>
          <a:sy n="134" d="100"/>
        </p:scale>
        <p:origin x="1260"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7EB195-0813-4326-93D3-151F05D7289F}" type="datetimeFigureOut">
              <a:rPr lang="fr-FR" smtClean="0"/>
              <a:t>21/06/2023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9579A-F2B4-4BA2-9C11-FAB33D467D0D}" type="slidenum">
              <a:rPr lang="fr-FR" smtClean="0"/>
              <a:t>‹N°›</a:t>
            </a:fld>
            <a:endParaRPr lang="fr-FR"/>
          </a:p>
        </p:txBody>
      </p:sp>
    </p:spTree>
    <p:extLst>
      <p:ext uri="{BB962C8B-B14F-4D97-AF65-F5344CB8AC3E}">
        <p14:creationId xmlns:p14="http://schemas.microsoft.com/office/powerpoint/2010/main" val="1790765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E59579A-F2B4-4BA2-9C11-FAB33D467D0D}" type="slidenum">
              <a:rPr lang="fr-FR" smtClean="0"/>
              <a:t>1</a:t>
            </a:fld>
            <a:endParaRPr lang="fr-FR"/>
          </a:p>
        </p:txBody>
      </p:sp>
    </p:spTree>
    <p:extLst>
      <p:ext uri="{BB962C8B-B14F-4D97-AF65-F5344CB8AC3E}">
        <p14:creationId xmlns:p14="http://schemas.microsoft.com/office/powerpoint/2010/main" val="2079943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Laisser les enseignants découvrir les fonctionnalités du robot :</a:t>
            </a:r>
          </a:p>
          <a:p>
            <a:endParaRPr lang="fr-FR" dirty="0"/>
          </a:p>
          <a:p>
            <a:pPr marL="171450" indent="-171450">
              <a:buFont typeface="Arial" panose="020B0604020202020204" pitchFamily="34" charset="0"/>
              <a:buChar char="•"/>
            </a:pPr>
            <a:r>
              <a:rPr lang="fr-FR" dirty="0"/>
              <a:t>Déplacements dans l’espace</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r>
              <a:rPr lang="fr-FR" dirty="0"/>
              <a:t>Tracés géométriques</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r>
              <a:rPr lang="fr-FR" dirty="0"/>
              <a:t>Éventuellement les fonctions de compositions musicales</a:t>
            </a:r>
          </a:p>
          <a:p>
            <a:pPr marL="0" indent="0">
              <a:buFont typeface="Arial" panose="020B0604020202020204" pitchFamily="34" charset="0"/>
              <a:buNone/>
            </a:pPr>
            <a:endParaRPr lang="fr-FR" dirty="0"/>
          </a:p>
          <a:p>
            <a:pPr marL="0" indent="0">
              <a:buFont typeface="Arial" panose="020B0604020202020204" pitchFamily="34" charset="0"/>
              <a:buNone/>
            </a:pPr>
            <a:endParaRPr lang="fr-FR" dirty="0"/>
          </a:p>
          <a:p>
            <a:pPr marL="0" indent="0">
              <a:buFont typeface="Arial" panose="020B0604020202020204" pitchFamily="34" charset="0"/>
              <a:buNone/>
            </a:pPr>
            <a:r>
              <a:rPr lang="fr-FR" dirty="0"/>
              <a:t>Introduire les possibilités de répétition en boucles et les sous programmes (fonction).</a:t>
            </a:r>
          </a:p>
          <a:p>
            <a:pPr marL="0" indent="0">
              <a:buFont typeface="Arial" panose="020B0604020202020204" pitchFamily="34" charset="0"/>
              <a:buNone/>
            </a:pPr>
            <a:endParaRPr lang="fr-FR" dirty="0"/>
          </a:p>
          <a:p>
            <a:pPr marL="0" indent="0">
              <a:buFont typeface="Arial" panose="020B0604020202020204" pitchFamily="34" charset="0"/>
              <a:buNone/>
            </a:pPr>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DE59579A-F2B4-4BA2-9C11-FAB33D467D0D}" type="slidenum">
              <a:rPr lang="fr-FR" smtClean="0"/>
              <a:t>2</a:t>
            </a:fld>
            <a:endParaRPr lang="fr-FR"/>
          </a:p>
        </p:txBody>
      </p:sp>
    </p:spTree>
    <p:extLst>
      <p:ext uri="{BB962C8B-B14F-4D97-AF65-F5344CB8AC3E}">
        <p14:creationId xmlns:p14="http://schemas.microsoft.com/office/powerpoint/2010/main" val="4067973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02C8C0-8C73-401F-8CC6-4811AE554F4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6209809-EA30-4D27-85EF-D62BB9A1B1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72B3CB6-A230-44A1-B2FC-337AB5321A6E}"/>
              </a:ext>
            </a:extLst>
          </p:cNvPr>
          <p:cNvSpPr>
            <a:spLocks noGrp="1"/>
          </p:cNvSpPr>
          <p:nvPr>
            <p:ph type="dt" sz="half" idx="10"/>
          </p:nvPr>
        </p:nvSpPr>
        <p:spPr/>
        <p:txBody>
          <a:bodyPr/>
          <a:lstStyle/>
          <a:p>
            <a:fld id="{AFFA763B-B6FC-4C19-BEFB-634034E8727A}" type="datetime1">
              <a:rPr lang="fr-FR" smtClean="0"/>
              <a:t>21/06/2023</a:t>
            </a:fld>
            <a:endParaRPr lang="fr-FR"/>
          </a:p>
        </p:txBody>
      </p:sp>
      <p:sp>
        <p:nvSpPr>
          <p:cNvPr id="5" name="Espace réservé du pied de page 4">
            <a:extLst>
              <a:ext uri="{FF2B5EF4-FFF2-40B4-BE49-F238E27FC236}">
                <a16:creationId xmlns:a16="http://schemas.microsoft.com/office/drawing/2014/main" id="{E01E2E92-D056-4675-8057-5AC96E303A10}"/>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7D174FF7-3A91-446A-895C-CED94902786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66479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A9D19D-E669-42F3-9B8E-EF427788C9A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F48C054-3BBC-460B-ABAF-408E08F7C63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1A7D44-ED9A-4186-A74E-8840CFBF0055}"/>
              </a:ext>
            </a:extLst>
          </p:cNvPr>
          <p:cNvSpPr>
            <a:spLocks noGrp="1"/>
          </p:cNvSpPr>
          <p:nvPr>
            <p:ph type="dt" sz="half" idx="10"/>
          </p:nvPr>
        </p:nvSpPr>
        <p:spPr/>
        <p:txBody>
          <a:bodyPr/>
          <a:lstStyle/>
          <a:p>
            <a:fld id="{154E918A-5B78-46D7-8E37-B631A985A129}" type="datetime1">
              <a:rPr lang="fr-FR" smtClean="0"/>
              <a:t>21/06/2023</a:t>
            </a:fld>
            <a:endParaRPr lang="fr-FR"/>
          </a:p>
        </p:txBody>
      </p:sp>
      <p:sp>
        <p:nvSpPr>
          <p:cNvPr id="5" name="Espace réservé du pied de page 4">
            <a:extLst>
              <a:ext uri="{FF2B5EF4-FFF2-40B4-BE49-F238E27FC236}">
                <a16:creationId xmlns:a16="http://schemas.microsoft.com/office/drawing/2014/main" id="{91D32BB8-26A2-4749-8FD0-999FDA160C3F}"/>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E0608979-61E4-476E-AA64-DB5C6EE34A1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68256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3D9647F-699D-492E-B9B0-9AAAEAD2123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D859B3F-1FF8-4472-AB52-2A049E2F863B}"/>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D5094A-8F8F-4B3B-BA36-2F9832DD36FD}"/>
              </a:ext>
            </a:extLst>
          </p:cNvPr>
          <p:cNvSpPr>
            <a:spLocks noGrp="1"/>
          </p:cNvSpPr>
          <p:nvPr>
            <p:ph type="dt" sz="half" idx="10"/>
          </p:nvPr>
        </p:nvSpPr>
        <p:spPr/>
        <p:txBody>
          <a:bodyPr/>
          <a:lstStyle/>
          <a:p>
            <a:fld id="{2CAD65CD-9D8D-4CF3-82A4-9E5875726FA9}" type="datetime1">
              <a:rPr lang="fr-FR" smtClean="0"/>
              <a:t>21/06/2023</a:t>
            </a:fld>
            <a:endParaRPr lang="fr-FR"/>
          </a:p>
        </p:txBody>
      </p:sp>
      <p:sp>
        <p:nvSpPr>
          <p:cNvPr id="5" name="Espace réservé du pied de page 4">
            <a:extLst>
              <a:ext uri="{FF2B5EF4-FFF2-40B4-BE49-F238E27FC236}">
                <a16:creationId xmlns:a16="http://schemas.microsoft.com/office/drawing/2014/main" id="{EE41354C-1D03-4725-B243-F7ED91ADA13D}"/>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B09753C7-3B97-4A5F-8148-BF2524EB45B2}"/>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92493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C35BD9-1A55-4A54-8638-D97B03C42D5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6D4A775-EFDE-4916-99E1-605C8DE6EEA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882EAA-A091-4E22-8F6A-B4A729A9384B}"/>
              </a:ext>
            </a:extLst>
          </p:cNvPr>
          <p:cNvSpPr>
            <a:spLocks noGrp="1"/>
          </p:cNvSpPr>
          <p:nvPr>
            <p:ph type="dt" sz="half" idx="10"/>
          </p:nvPr>
        </p:nvSpPr>
        <p:spPr/>
        <p:txBody>
          <a:bodyPr/>
          <a:lstStyle/>
          <a:p>
            <a:fld id="{E9F2A7FD-92BB-4ED1-B40C-DC5452CC30C2}" type="datetime1">
              <a:rPr lang="fr-FR" smtClean="0"/>
              <a:t>21/06/2023</a:t>
            </a:fld>
            <a:endParaRPr lang="fr-FR"/>
          </a:p>
        </p:txBody>
      </p:sp>
      <p:sp>
        <p:nvSpPr>
          <p:cNvPr id="5" name="Espace réservé du pied de page 4">
            <a:extLst>
              <a:ext uri="{FF2B5EF4-FFF2-40B4-BE49-F238E27FC236}">
                <a16:creationId xmlns:a16="http://schemas.microsoft.com/office/drawing/2014/main" id="{42E87F2F-85C1-4033-A12E-D56554DD7F82}"/>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CCEBC44E-BF47-49D4-839D-2F1AB57E513E}"/>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91387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18311F-683E-4CA4-B5BD-A470CF5F445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A35D6F9-A2C4-45AE-BD59-424B32255F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0CDA903C-8509-4F68-B31F-CC157101B30B}"/>
              </a:ext>
            </a:extLst>
          </p:cNvPr>
          <p:cNvSpPr>
            <a:spLocks noGrp="1"/>
          </p:cNvSpPr>
          <p:nvPr>
            <p:ph type="dt" sz="half" idx="10"/>
          </p:nvPr>
        </p:nvSpPr>
        <p:spPr/>
        <p:txBody>
          <a:bodyPr/>
          <a:lstStyle/>
          <a:p>
            <a:fld id="{D591AAAE-8480-4E76-BD26-9BA7FEEBBFAA}" type="datetime1">
              <a:rPr lang="fr-FR" smtClean="0"/>
              <a:t>21/06/2023</a:t>
            </a:fld>
            <a:endParaRPr lang="fr-FR"/>
          </a:p>
        </p:txBody>
      </p:sp>
      <p:sp>
        <p:nvSpPr>
          <p:cNvPr id="5" name="Espace réservé du pied de page 4">
            <a:extLst>
              <a:ext uri="{FF2B5EF4-FFF2-40B4-BE49-F238E27FC236}">
                <a16:creationId xmlns:a16="http://schemas.microsoft.com/office/drawing/2014/main" id="{CB615656-C295-4274-9D6C-5F5D16E7845A}"/>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F8D6EF4A-BEBB-4043-82FA-F454C5AC511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485723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7C8F5D-42A2-4AA6-BA7F-134389B81CF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BCB715F-8945-4591-BB0C-05AFA8C2808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5A9DCD1-57D1-4830-8061-0468EBCBB27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4BAB177-9211-44EC-BD89-E0FA21E250B3}"/>
              </a:ext>
            </a:extLst>
          </p:cNvPr>
          <p:cNvSpPr>
            <a:spLocks noGrp="1"/>
          </p:cNvSpPr>
          <p:nvPr>
            <p:ph type="dt" sz="half" idx="10"/>
          </p:nvPr>
        </p:nvSpPr>
        <p:spPr/>
        <p:txBody>
          <a:bodyPr/>
          <a:lstStyle/>
          <a:p>
            <a:fld id="{52063E7B-228C-45F5-973A-778289E3BE73}" type="datetime1">
              <a:rPr lang="fr-FR" smtClean="0"/>
              <a:t>21/06/2023</a:t>
            </a:fld>
            <a:endParaRPr lang="fr-FR"/>
          </a:p>
        </p:txBody>
      </p:sp>
      <p:sp>
        <p:nvSpPr>
          <p:cNvPr id="6" name="Espace réservé du pied de page 5">
            <a:extLst>
              <a:ext uri="{FF2B5EF4-FFF2-40B4-BE49-F238E27FC236}">
                <a16:creationId xmlns:a16="http://schemas.microsoft.com/office/drawing/2014/main" id="{21340E3F-BA34-48AD-B8BE-CE3E6BD2C4DC}"/>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75177D3F-FD58-4F0B-819E-189AA51386B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858574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03DD50-9A6B-4668-AC41-622436771D0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748A333-429F-4338-8996-3CCC24DA55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2E483F9-36AD-46F5-8EF0-39819D33BF81}"/>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C21F162-AF07-4ADB-956A-A28AA27DB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E9C28F00-8AF3-4F88-BA96-0B174D43434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DB73E30-4B6B-442B-98EF-3D6C89D6B31D}"/>
              </a:ext>
            </a:extLst>
          </p:cNvPr>
          <p:cNvSpPr>
            <a:spLocks noGrp="1"/>
          </p:cNvSpPr>
          <p:nvPr>
            <p:ph type="dt" sz="half" idx="10"/>
          </p:nvPr>
        </p:nvSpPr>
        <p:spPr/>
        <p:txBody>
          <a:bodyPr/>
          <a:lstStyle/>
          <a:p>
            <a:fld id="{77A576D6-E8A3-4962-885A-8E3592908B47}" type="datetime1">
              <a:rPr lang="fr-FR" smtClean="0"/>
              <a:t>21/06/2023</a:t>
            </a:fld>
            <a:endParaRPr lang="fr-FR"/>
          </a:p>
        </p:txBody>
      </p:sp>
      <p:sp>
        <p:nvSpPr>
          <p:cNvPr id="8" name="Espace réservé du pied de page 7">
            <a:extLst>
              <a:ext uri="{FF2B5EF4-FFF2-40B4-BE49-F238E27FC236}">
                <a16:creationId xmlns:a16="http://schemas.microsoft.com/office/drawing/2014/main" id="{471AD2CE-1DDA-4700-8EC1-10867FC8FF4C}"/>
              </a:ext>
            </a:extLst>
          </p:cNvPr>
          <p:cNvSpPr>
            <a:spLocks noGrp="1"/>
          </p:cNvSpPr>
          <p:nvPr>
            <p:ph type="ftr" sz="quarter" idx="11"/>
          </p:nvPr>
        </p:nvSpPr>
        <p:spPr/>
        <p:txBody>
          <a:bodyPr/>
          <a:lstStyle/>
          <a:p>
            <a:r>
              <a:rPr lang="fr-FR"/>
              <a:t>DRANE - Référents numériques pour le 1er degré</a:t>
            </a:r>
          </a:p>
        </p:txBody>
      </p:sp>
      <p:sp>
        <p:nvSpPr>
          <p:cNvPr id="9" name="Espace réservé du numéro de diapositive 8">
            <a:extLst>
              <a:ext uri="{FF2B5EF4-FFF2-40B4-BE49-F238E27FC236}">
                <a16:creationId xmlns:a16="http://schemas.microsoft.com/office/drawing/2014/main" id="{432BDFF4-E724-416A-9210-CDFF813E6497}"/>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660215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A09280-6EFE-4083-B5C6-7B44A21791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7C07851-173C-4EB2-8DEA-58C5B02680C8}"/>
              </a:ext>
            </a:extLst>
          </p:cNvPr>
          <p:cNvSpPr>
            <a:spLocks noGrp="1"/>
          </p:cNvSpPr>
          <p:nvPr>
            <p:ph type="dt" sz="half" idx="10"/>
          </p:nvPr>
        </p:nvSpPr>
        <p:spPr/>
        <p:txBody>
          <a:bodyPr/>
          <a:lstStyle/>
          <a:p>
            <a:fld id="{565C4515-F075-4093-B715-829708D42B4D}" type="datetime1">
              <a:rPr lang="fr-FR" smtClean="0"/>
              <a:t>21/06/2023</a:t>
            </a:fld>
            <a:endParaRPr lang="fr-FR"/>
          </a:p>
        </p:txBody>
      </p:sp>
      <p:sp>
        <p:nvSpPr>
          <p:cNvPr id="4" name="Espace réservé du pied de page 3">
            <a:extLst>
              <a:ext uri="{FF2B5EF4-FFF2-40B4-BE49-F238E27FC236}">
                <a16:creationId xmlns:a16="http://schemas.microsoft.com/office/drawing/2014/main" id="{DB5D2177-8759-48F8-BE55-E6B971108C71}"/>
              </a:ext>
            </a:extLst>
          </p:cNvPr>
          <p:cNvSpPr>
            <a:spLocks noGrp="1"/>
          </p:cNvSpPr>
          <p:nvPr>
            <p:ph type="ftr" sz="quarter" idx="11"/>
          </p:nvPr>
        </p:nvSpPr>
        <p:spPr/>
        <p:txBody>
          <a:bodyPr/>
          <a:lstStyle/>
          <a:p>
            <a:r>
              <a:rPr lang="fr-FR"/>
              <a:t>DRANE - Référents numériques pour le 1er degré</a:t>
            </a:r>
          </a:p>
        </p:txBody>
      </p:sp>
      <p:sp>
        <p:nvSpPr>
          <p:cNvPr id="5" name="Espace réservé du numéro de diapositive 4">
            <a:extLst>
              <a:ext uri="{FF2B5EF4-FFF2-40B4-BE49-F238E27FC236}">
                <a16:creationId xmlns:a16="http://schemas.microsoft.com/office/drawing/2014/main" id="{E70308A8-D36E-4192-8C98-623A4479BE7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0452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543C4D1-B5F5-4839-979E-CE20CA372C18}"/>
              </a:ext>
            </a:extLst>
          </p:cNvPr>
          <p:cNvSpPr>
            <a:spLocks noGrp="1"/>
          </p:cNvSpPr>
          <p:nvPr>
            <p:ph type="dt" sz="half" idx="10"/>
          </p:nvPr>
        </p:nvSpPr>
        <p:spPr/>
        <p:txBody>
          <a:bodyPr/>
          <a:lstStyle/>
          <a:p>
            <a:fld id="{C9E9A4A5-4DD1-46AB-9A8E-6CE861286D14}" type="datetime1">
              <a:rPr lang="fr-FR" smtClean="0"/>
              <a:t>21/06/2023</a:t>
            </a:fld>
            <a:endParaRPr lang="fr-FR"/>
          </a:p>
        </p:txBody>
      </p:sp>
      <p:sp>
        <p:nvSpPr>
          <p:cNvPr id="3" name="Espace réservé du pied de page 2">
            <a:extLst>
              <a:ext uri="{FF2B5EF4-FFF2-40B4-BE49-F238E27FC236}">
                <a16:creationId xmlns:a16="http://schemas.microsoft.com/office/drawing/2014/main" id="{D016A990-08FE-4579-AB4C-8473BCE48407}"/>
              </a:ext>
            </a:extLst>
          </p:cNvPr>
          <p:cNvSpPr>
            <a:spLocks noGrp="1"/>
          </p:cNvSpPr>
          <p:nvPr>
            <p:ph type="ftr" sz="quarter" idx="11"/>
          </p:nvPr>
        </p:nvSpPr>
        <p:spPr/>
        <p:txBody>
          <a:bodyPr/>
          <a:lstStyle/>
          <a:p>
            <a:r>
              <a:rPr lang="fr-FR"/>
              <a:t>DRANE - Référents numériques pour le 1er degré</a:t>
            </a:r>
          </a:p>
        </p:txBody>
      </p:sp>
      <p:sp>
        <p:nvSpPr>
          <p:cNvPr id="4" name="Espace réservé du numéro de diapositive 3">
            <a:extLst>
              <a:ext uri="{FF2B5EF4-FFF2-40B4-BE49-F238E27FC236}">
                <a16:creationId xmlns:a16="http://schemas.microsoft.com/office/drawing/2014/main" id="{439E9BB2-2435-477F-BA72-FF20496311C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7470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C53D98-03C9-433E-9A3F-C81209782C5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134A5B1-09B9-4FD4-9AE9-CED0E5E803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6854D92-0633-435D-A732-8370C3B7D3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82F0BB8-BE74-48B4-987E-57E2944B1148}"/>
              </a:ext>
            </a:extLst>
          </p:cNvPr>
          <p:cNvSpPr>
            <a:spLocks noGrp="1"/>
          </p:cNvSpPr>
          <p:nvPr>
            <p:ph type="dt" sz="half" idx="10"/>
          </p:nvPr>
        </p:nvSpPr>
        <p:spPr/>
        <p:txBody>
          <a:bodyPr/>
          <a:lstStyle/>
          <a:p>
            <a:fld id="{FF53D426-1456-4CA1-8FA4-D00A27FF7B27}" type="datetime1">
              <a:rPr lang="fr-FR" smtClean="0"/>
              <a:t>21/06/2023</a:t>
            </a:fld>
            <a:endParaRPr lang="fr-FR"/>
          </a:p>
        </p:txBody>
      </p:sp>
      <p:sp>
        <p:nvSpPr>
          <p:cNvPr id="6" name="Espace réservé du pied de page 5">
            <a:extLst>
              <a:ext uri="{FF2B5EF4-FFF2-40B4-BE49-F238E27FC236}">
                <a16:creationId xmlns:a16="http://schemas.microsoft.com/office/drawing/2014/main" id="{0E44D2DB-D662-4209-88F2-D7E03CF46EB0}"/>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AD43F54F-E8A7-4E20-93F2-F66EA631740A}"/>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418801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85FCB9-0663-441A-93E7-40649EB08E5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85EEBEE-237D-4D69-9150-B21C477088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4F6B8C4-48A1-4952-95A7-0BA1492392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BB5E0F2-CF31-4E0B-A361-AC8C6B855380}"/>
              </a:ext>
            </a:extLst>
          </p:cNvPr>
          <p:cNvSpPr>
            <a:spLocks noGrp="1"/>
          </p:cNvSpPr>
          <p:nvPr>
            <p:ph type="dt" sz="half" idx="10"/>
          </p:nvPr>
        </p:nvSpPr>
        <p:spPr/>
        <p:txBody>
          <a:bodyPr/>
          <a:lstStyle/>
          <a:p>
            <a:fld id="{6032C7D5-6EA3-472B-AB55-1D1B45F8310B}" type="datetime1">
              <a:rPr lang="fr-FR" smtClean="0"/>
              <a:t>21/06/2023</a:t>
            </a:fld>
            <a:endParaRPr lang="fr-FR"/>
          </a:p>
        </p:txBody>
      </p:sp>
      <p:sp>
        <p:nvSpPr>
          <p:cNvPr id="6" name="Espace réservé du pied de page 5">
            <a:extLst>
              <a:ext uri="{FF2B5EF4-FFF2-40B4-BE49-F238E27FC236}">
                <a16:creationId xmlns:a16="http://schemas.microsoft.com/office/drawing/2014/main" id="{550D6295-A315-4BD5-B028-68EB77490E83}"/>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9E13764B-A6CF-4BF4-959B-FD031F1CE820}"/>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154048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02BE9AD-6A42-488B-BCFB-A04E23347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0D3E17B-706B-4B27-90FB-6FE16D87A9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8EEE34-5241-4160-924D-905FCD09C5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282F0-006F-40D0-83AD-A078EA7941F6}" type="datetime1">
              <a:rPr lang="fr-FR" smtClean="0"/>
              <a:t>21/06/2023</a:t>
            </a:fld>
            <a:endParaRPr lang="fr-FR"/>
          </a:p>
        </p:txBody>
      </p:sp>
      <p:sp>
        <p:nvSpPr>
          <p:cNvPr id="5" name="Espace réservé du pied de page 4">
            <a:extLst>
              <a:ext uri="{FF2B5EF4-FFF2-40B4-BE49-F238E27FC236}">
                <a16:creationId xmlns:a16="http://schemas.microsoft.com/office/drawing/2014/main" id="{8693B70A-AB15-4C5E-93E2-6D6809B56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235526A1-7A9A-4FE8-971E-8B4E89B52A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DBD5C-49D5-4C60-A456-203B4A7DE7A0}" type="slidenum">
              <a:rPr lang="fr-FR" smtClean="0"/>
              <a:t>‹N°›</a:t>
            </a:fld>
            <a:endParaRPr lang="fr-FR"/>
          </a:p>
        </p:txBody>
      </p:sp>
    </p:spTree>
    <p:extLst>
      <p:ext uri="{BB962C8B-B14F-4D97-AF65-F5344CB8AC3E}">
        <p14:creationId xmlns:p14="http://schemas.microsoft.com/office/powerpoint/2010/main" val="3294451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8.JPG"/><Relationship Id="rId3" Type="http://schemas.openxmlformats.org/officeDocument/2006/relationships/hyperlink" Target="https://youtu.be/wQzZfYs8yjY?t=145" TargetMode="External"/><Relationship Id="rId7" Type="http://schemas.openxmlformats.org/officeDocument/2006/relationships/image" Target="../media/image3.jpg"/><Relationship Id="rId12"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hyperlink" Target="https://www.ac-montpellier.fr/ressources-numeriques-pour-les-formateurs-du-1er-degre-124832" TargetMode="External"/><Relationship Id="rId5" Type="http://schemas.openxmlformats.org/officeDocument/2006/relationships/image" Target="../media/image1.jpg"/><Relationship Id="rId15" Type="http://schemas.openxmlformats.org/officeDocument/2006/relationships/image" Target="../media/image10.png"/><Relationship Id="rId10" Type="http://schemas.openxmlformats.org/officeDocument/2006/relationships/image" Target="../media/image6.png"/><Relationship Id="rId4" Type="http://schemas.openxmlformats.org/officeDocument/2006/relationships/hyperlink" Target="https://youtu.be/nEHmuEhwnm8" TargetMode="External"/><Relationship Id="rId9" Type="http://schemas.openxmlformats.org/officeDocument/2006/relationships/image" Target="../media/image5.png"/><Relationship Id="rId14" Type="http://schemas.openxmlformats.org/officeDocument/2006/relationships/image" Target="../media/image9.png"/></Relationships>
</file>

<file path=ppt/slides/_rels/slide2.xml.rels><?xml version="1.0" encoding="UTF-8" standalone="yes"?>
<Relationships xmlns="http://schemas.openxmlformats.org/package/2006/relationships"><Relationship Id="rId8" Type="http://schemas.openxmlformats.org/officeDocument/2006/relationships/hyperlink" Target="https://tube-cycle-2.apps.education.fr/w/4q5X8fD9oa6aQmnVqKEhU4" TargetMode="External"/><Relationship Id="rId3" Type="http://schemas.openxmlformats.org/officeDocument/2006/relationships/image" Target="../media/image5.png"/><Relationship Id="rId7"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hyperlink" Target="https://tube-cycle-2.apps.education.fr/w/s3tmGWQrUCYdXBSfWKWVya" TargetMode="External"/><Relationship Id="rId4" Type="http://schemas.openxmlformats.org/officeDocument/2006/relationships/image" Target="../media/image11.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7619AB0-9236-44DE-B7D5-30960542590A}"/>
              </a:ext>
            </a:extLst>
          </p:cNvPr>
          <p:cNvSpPr>
            <a:spLocks noGrp="1"/>
          </p:cNvSpPr>
          <p:nvPr>
            <p:ph type="subTitle" idx="1"/>
          </p:nvPr>
        </p:nvSpPr>
        <p:spPr>
          <a:xfrm>
            <a:off x="8559656" y="284894"/>
            <a:ext cx="3363159" cy="2055741"/>
          </a:xfrm>
          <a:ln w="31750">
            <a:solidFill>
              <a:schemeClr val="accent1">
                <a:lumMod val="75000"/>
              </a:schemeClr>
            </a:solidFill>
          </a:ln>
        </p:spPr>
        <p:txBody>
          <a:bodyPr>
            <a:normAutofit/>
          </a:bodyPr>
          <a:lstStyle/>
          <a:p>
            <a:pPr algn="l"/>
            <a:endParaRPr lang="fr-FR" sz="1200" b="1" dirty="0">
              <a:latin typeface="Arial" panose="020B0604020202020204" pitchFamily="34" charset="0"/>
              <a:cs typeface="Arial" panose="020B0604020202020204" pitchFamily="34" charset="0"/>
            </a:endParaRPr>
          </a:p>
          <a:p>
            <a:pPr algn="l"/>
            <a:r>
              <a:rPr lang="fr-FR" sz="1200" b="1" dirty="0">
                <a:latin typeface="Arial" panose="020B0604020202020204" pitchFamily="34" charset="0"/>
                <a:cs typeface="Arial" panose="020B0604020202020204" pitchFamily="34" charset="0"/>
              </a:rPr>
              <a:t>Domaine : </a:t>
            </a:r>
            <a:r>
              <a:rPr lang="fr-FR" sz="1200" dirty="0">
                <a:latin typeface="Arial" panose="020B0604020202020204" pitchFamily="34" charset="0"/>
                <a:cs typeface="Arial" panose="020B0604020202020204" pitchFamily="34" charset="0"/>
              </a:rPr>
              <a:t>Mathématiques – Code et géométrie </a:t>
            </a:r>
          </a:p>
          <a:p>
            <a:pPr algn="l"/>
            <a:r>
              <a:rPr lang="fr-FR" sz="1200" b="1" dirty="0">
                <a:latin typeface="Arial" panose="020B0604020202020204" pitchFamily="34" charset="0"/>
                <a:cs typeface="Arial" panose="020B0604020202020204" pitchFamily="34" charset="0"/>
              </a:rPr>
              <a:t>Niveau : </a:t>
            </a:r>
            <a:r>
              <a:rPr lang="fr-FR" sz="1200" dirty="0">
                <a:latin typeface="Arial" panose="020B0604020202020204" pitchFamily="34" charset="0"/>
                <a:cs typeface="Arial" panose="020B0604020202020204" pitchFamily="34" charset="0"/>
              </a:rPr>
              <a:t>Cycles 1, 2 et 3</a:t>
            </a:r>
          </a:p>
          <a:p>
            <a:pPr algn="l"/>
            <a:r>
              <a:rPr lang="fr-FR" sz="1200" b="1" dirty="0">
                <a:latin typeface="Arial" panose="020B0604020202020204" pitchFamily="34" charset="0"/>
                <a:cs typeface="Arial" panose="020B0604020202020204" pitchFamily="34" charset="0"/>
              </a:rPr>
              <a:t>Facilité d’appropriation : </a:t>
            </a:r>
            <a:r>
              <a:rPr lang="fr-FR" sz="1200" dirty="0">
                <a:latin typeface="Arial" panose="020B0604020202020204" pitchFamily="34" charset="0"/>
                <a:cs typeface="Arial" panose="020B0604020202020204" pitchFamily="34" charset="0"/>
              </a:rPr>
              <a:t>Très accessible</a:t>
            </a:r>
          </a:p>
          <a:p>
            <a:pPr algn="l"/>
            <a:r>
              <a:rPr lang="fr-FR" sz="1200" b="1" dirty="0">
                <a:latin typeface="Arial" panose="020B0604020202020204" pitchFamily="34" charset="0"/>
                <a:cs typeface="Arial" panose="020B0604020202020204" pitchFamily="34" charset="0"/>
              </a:rPr>
              <a:t>Matériel nécessaire : </a:t>
            </a:r>
          </a:p>
          <a:p>
            <a:pPr algn="l"/>
            <a:r>
              <a:rPr lang="fr-FR" sz="1200" dirty="0">
                <a:latin typeface="Arial" panose="020B0604020202020204" pitchFamily="34" charset="0"/>
                <a:cs typeface="Arial" panose="020B0604020202020204" pitchFamily="34" charset="0"/>
              </a:rPr>
              <a:t>Ensemble robotique </a:t>
            </a:r>
            <a:r>
              <a:rPr lang="fr-FR" sz="1200" dirty="0" err="1">
                <a:latin typeface="Arial" panose="020B0604020202020204" pitchFamily="34" charset="0"/>
                <a:cs typeface="Arial" panose="020B0604020202020204" pitchFamily="34" charset="0"/>
              </a:rPr>
              <a:t>Matatalab</a:t>
            </a:r>
            <a:endParaRPr lang="fr-FR" sz="1200" dirty="0">
              <a:latin typeface="Arial" panose="020B0604020202020204" pitchFamily="34" charset="0"/>
              <a:cs typeface="Arial" panose="020B0604020202020204" pitchFamily="34" charset="0"/>
            </a:endParaRPr>
          </a:p>
        </p:txBody>
      </p:sp>
      <p:sp>
        <p:nvSpPr>
          <p:cNvPr id="12" name="ZoneTexte 11">
            <a:extLst>
              <a:ext uri="{FF2B5EF4-FFF2-40B4-BE49-F238E27FC236}">
                <a16:creationId xmlns:a16="http://schemas.microsoft.com/office/drawing/2014/main" id="{2B0E312C-14A3-484E-B3A8-CAA956F38DAB}"/>
              </a:ext>
            </a:extLst>
          </p:cNvPr>
          <p:cNvSpPr txBox="1"/>
          <p:nvPr/>
        </p:nvSpPr>
        <p:spPr>
          <a:xfrm>
            <a:off x="528164" y="1540995"/>
            <a:ext cx="7901335" cy="830997"/>
          </a:xfrm>
          <a:prstGeom prst="rect">
            <a:avLst/>
          </a:prstGeom>
          <a:solidFill>
            <a:schemeClr val="accent1">
              <a:lumMod val="20000"/>
              <a:lumOff val="80000"/>
            </a:schemeClr>
          </a:solidFill>
        </p:spPr>
        <p:txBody>
          <a:bodyPr wrap="square" rtlCol="0">
            <a:spAutoFit/>
          </a:bodyPr>
          <a:lstStyle/>
          <a:p>
            <a:pPr algn="just"/>
            <a:r>
              <a:rPr lang="fr-FR" sz="1200" b="1" dirty="0" err="1">
                <a:latin typeface="Arial" panose="020B0604020202020204" pitchFamily="34" charset="0"/>
                <a:cs typeface="Arial" panose="020B0604020202020204" pitchFamily="34" charset="0"/>
              </a:rPr>
              <a:t>Matatalab</a:t>
            </a:r>
            <a:r>
              <a:rPr lang="fr-FR" sz="1200" b="1" dirty="0">
                <a:latin typeface="Arial" panose="020B0604020202020204" pitchFamily="34" charset="0"/>
                <a:cs typeface="Arial" panose="020B0604020202020204" pitchFamily="34" charset="0"/>
              </a:rPr>
              <a:t> </a:t>
            </a:r>
            <a:r>
              <a:rPr lang="fr-FR" sz="1200" dirty="0">
                <a:latin typeface="Arial" panose="020B0604020202020204" pitchFamily="34" charset="0"/>
                <a:cs typeface="Arial" panose="020B0604020202020204" pitchFamily="34" charset="0"/>
              </a:rPr>
              <a:t>est un ensemble robotique qui permet d’initier les élèves dès la moyenne section aux rudiments de la programmation. Un programme, généré à partir d’une succession de commandes écrites sur des plaquettes, est ensuite transmise à un petit robot qui effectue le parcours encodé. La possibilité de l’utiliser en fonction tracé permet de réaliser </a:t>
            </a:r>
            <a:r>
              <a:rPr lang="fr-FR" sz="1200" b="1" dirty="0">
                <a:latin typeface="Arial" panose="020B0604020202020204" pitchFamily="34" charset="0"/>
                <a:cs typeface="Arial" panose="020B0604020202020204" pitchFamily="34" charset="0"/>
              </a:rPr>
              <a:t>des figures géométriques simples</a:t>
            </a:r>
            <a:r>
              <a:rPr lang="fr-FR" sz="1200" dirty="0">
                <a:latin typeface="Arial" panose="020B0604020202020204" pitchFamily="34" charset="0"/>
                <a:cs typeface="Arial" panose="020B0604020202020204" pitchFamily="34" charset="0"/>
              </a:rPr>
              <a:t>.</a:t>
            </a:r>
            <a:endParaRPr lang="fr-FR" sz="1400" dirty="0">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A0B24859-F228-4122-ACE9-AD39AF39DED3}"/>
              </a:ext>
            </a:extLst>
          </p:cNvPr>
          <p:cNvSpPr txBox="1"/>
          <p:nvPr/>
        </p:nvSpPr>
        <p:spPr>
          <a:xfrm>
            <a:off x="1155097" y="2604693"/>
            <a:ext cx="10658763" cy="3600986"/>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Intérêt pédagogique</a:t>
            </a:r>
            <a:r>
              <a:rPr lang="fr-FR" sz="1200" dirty="0">
                <a:latin typeface="Arial" panose="020B0604020202020204" pitchFamily="34" charset="0"/>
                <a:cs typeface="Arial" panose="020B0604020202020204" pitchFamily="34" charset="0"/>
              </a:rPr>
              <a:t> : Le set du robot est livré avec des propositions de progression qui permettent à l’élève de s’approprier un cheminement vers des notions de programmation de plus en plus complexes. </a:t>
            </a:r>
          </a:p>
          <a:p>
            <a:endParaRPr lang="fr-FR" sz="1200"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Du côté de l’enseignant : </a:t>
            </a:r>
            <a:r>
              <a:rPr lang="fr-FR" sz="1200" dirty="0">
                <a:latin typeface="Arial" panose="020B0604020202020204" pitchFamily="34" charset="0"/>
                <a:cs typeface="Arial" panose="020B0604020202020204" pitchFamily="34" charset="0"/>
              </a:rPr>
              <a:t>Application très intuitive pouvant être proposée sur des temps en complète autonomie pour l’élève. </a:t>
            </a:r>
          </a:p>
          <a:p>
            <a:endParaRPr lang="fr-FR" sz="1200"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tutoriels de prise en main</a:t>
            </a:r>
            <a:r>
              <a:rPr lang="fr-FR" sz="1200" dirty="0">
                <a:latin typeface="Arial" panose="020B0604020202020204" pitchFamily="34" charset="0"/>
                <a:cs typeface="Arial" panose="020B0604020202020204" pitchFamily="34" charset="0"/>
              </a:rPr>
              <a:t> : </a:t>
            </a:r>
            <a:r>
              <a:rPr lang="fr-FR" sz="1200" b="1" dirty="0">
                <a:latin typeface="Arial" panose="020B0604020202020204" pitchFamily="34" charset="0"/>
                <a:cs typeface="Arial" panose="020B0604020202020204" pitchFamily="34" charset="0"/>
                <a:hlinkClick r:id="rId3"/>
              </a:rPr>
              <a:t>Webinaire </a:t>
            </a:r>
            <a:endParaRPr lang="fr-FR" sz="1200"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points forts</a:t>
            </a:r>
            <a:r>
              <a:rPr lang="fr-FR" sz="1200" dirty="0">
                <a:latin typeface="Arial" panose="020B0604020202020204" pitchFamily="34" charset="0"/>
                <a:cs typeface="Arial" panose="020B0604020202020204" pitchFamily="34" charset="0"/>
              </a:rPr>
              <a:t> : véritable initiation aux bases de la programmation – Tracés géométriques précis.</a:t>
            </a:r>
          </a:p>
          <a:p>
            <a:endParaRPr lang="fr-FR" sz="1200" b="1"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Liens utiles : </a:t>
            </a:r>
            <a:r>
              <a:rPr lang="fr-FR" sz="1200" b="1" dirty="0">
                <a:latin typeface="Arial" panose="020B0604020202020204" pitchFamily="34" charset="0"/>
                <a:cs typeface="Arial" panose="020B0604020202020204" pitchFamily="34" charset="0"/>
                <a:hlinkClick r:id="rId4"/>
              </a:rPr>
              <a:t>Découverte en vidéo</a:t>
            </a:r>
            <a:endParaRPr lang="fr-FR" sz="1200" b="1"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Exemples de scénarii pédagogiques : </a:t>
            </a:r>
            <a:r>
              <a:rPr lang="fr-FR" sz="1200" dirty="0">
                <a:latin typeface="Arial" panose="020B0604020202020204" pitchFamily="34" charset="0"/>
                <a:cs typeface="Arial" panose="020B0604020202020204" pitchFamily="34" charset="0"/>
              </a:rPr>
              <a:t>Utiliser </a:t>
            </a:r>
            <a:r>
              <a:rPr lang="fr-FR" sz="1200" dirty="0" err="1">
                <a:latin typeface="Arial" panose="020B0604020202020204" pitchFamily="34" charset="0"/>
                <a:cs typeface="Arial" panose="020B0604020202020204" pitchFamily="34" charset="0"/>
              </a:rPr>
              <a:t>Matatalab</a:t>
            </a:r>
            <a:r>
              <a:rPr lang="fr-FR" sz="1200" dirty="0">
                <a:latin typeface="Arial" panose="020B0604020202020204" pitchFamily="34" charset="0"/>
                <a:cs typeface="Arial" panose="020B0604020202020204" pitchFamily="34" charset="0"/>
              </a:rPr>
              <a:t> dans une première phase en incluant progressivement les notions d’algorithme, de boucle, de fonction dans un programme. Par la suite, en utilisant les possibilités de tracé du robot, programmer des figures géométriques simples. </a:t>
            </a:r>
          </a:p>
          <a:p>
            <a:endParaRPr lang="fr-FR" sz="1200" dirty="0">
              <a:latin typeface="Arial" panose="020B0604020202020204" pitchFamily="34" charset="0"/>
              <a:cs typeface="Arial" panose="020B0604020202020204" pitchFamily="34" charset="0"/>
            </a:endParaRPr>
          </a:p>
          <a:p>
            <a:r>
              <a:rPr lang="fr-FR" sz="1200" dirty="0">
                <a:latin typeface="Arial" panose="020B0604020202020204" pitchFamily="34" charset="0"/>
                <a:cs typeface="Arial" panose="020B0604020202020204" pitchFamily="34" charset="0"/>
              </a:rPr>
              <a:t>Le robot peut également être programmé pour jouer des partitions musicales.</a:t>
            </a:r>
          </a:p>
        </p:txBody>
      </p:sp>
      <p:pic>
        <p:nvPicPr>
          <p:cNvPr id="15" name="Image 14">
            <a:extLst>
              <a:ext uri="{FF2B5EF4-FFF2-40B4-BE49-F238E27FC236}">
                <a16:creationId xmlns:a16="http://schemas.microsoft.com/office/drawing/2014/main" id="{2766C9E9-CDAD-4EF6-AEB4-5F7F82F2C2A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6256" y="2630750"/>
            <a:ext cx="551934" cy="551934"/>
          </a:xfrm>
          <a:prstGeom prst="rect">
            <a:avLst/>
          </a:prstGeom>
        </p:spPr>
      </p:pic>
      <p:pic>
        <p:nvPicPr>
          <p:cNvPr id="19" name="Image 18">
            <a:extLst>
              <a:ext uri="{FF2B5EF4-FFF2-40B4-BE49-F238E27FC236}">
                <a16:creationId xmlns:a16="http://schemas.microsoft.com/office/drawing/2014/main" id="{05C11209-589A-4F71-9618-FF44F76551E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6256" y="4318147"/>
            <a:ext cx="508116" cy="508116"/>
          </a:xfrm>
          <a:prstGeom prst="rect">
            <a:avLst/>
          </a:prstGeom>
        </p:spPr>
      </p:pic>
      <p:pic>
        <p:nvPicPr>
          <p:cNvPr id="27" name="Image 26">
            <a:extLst>
              <a:ext uri="{FF2B5EF4-FFF2-40B4-BE49-F238E27FC236}">
                <a16:creationId xmlns:a16="http://schemas.microsoft.com/office/drawing/2014/main" id="{A945B03A-C106-48CF-BB74-6C23CB8DC33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7360" y="4851767"/>
            <a:ext cx="508117" cy="508117"/>
          </a:xfrm>
          <a:prstGeom prst="rect">
            <a:avLst/>
          </a:prstGeom>
        </p:spPr>
      </p:pic>
      <p:pic>
        <p:nvPicPr>
          <p:cNvPr id="29" name="Image 28">
            <a:extLst>
              <a:ext uri="{FF2B5EF4-FFF2-40B4-BE49-F238E27FC236}">
                <a16:creationId xmlns:a16="http://schemas.microsoft.com/office/drawing/2014/main" id="{A63C0C22-3F09-4634-B006-171E8DDB635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7360" y="5428664"/>
            <a:ext cx="558921" cy="551934"/>
          </a:xfrm>
          <a:prstGeom prst="rect">
            <a:avLst/>
          </a:prstGeom>
        </p:spPr>
      </p:pic>
      <p:pic>
        <p:nvPicPr>
          <p:cNvPr id="8" name="Image 7">
            <a:extLst>
              <a:ext uri="{FF2B5EF4-FFF2-40B4-BE49-F238E27FC236}">
                <a16:creationId xmlns:a16="http://schemas.microsoft.com/office/drawing/2014/main" id="{A43C3196-B496-4BCC-9BF5-C116ACAF0EF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pic>
        <p:nvPicPr>
          <p:cNvPr id="10" name="Image 9">
            <a:extLst>
              <a:ext uri="{FF2B5EF4-FFF2-40B4-BE49-F238E27FC236}">
                <a16:creationId xmlns:a16="http://schemas.microsoft.com/office/drawing/2014/main" id="{D7C1DED1-54F6-43FD-86DC-600B6A5884E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7360" y="3798731"/>
            <a:ext cx="613625" cy="536922"/>
          </a:xfrm>
          <a:prstGeom prst="rect">
            <a:avLst/>
          </a:prstGeom>
        </p:spPr>
      </p:pic>
      <p:sp>
        <p:nvSpPr>
          <p:cNvPr id="2" name="Rectangle 1">
            <a:extLst>
              <a:ext uri="{FF2B5EF4-FFF2-40B4-BE49-F238E27FC236}">
                <a16:creationId xmlns:a16="http://schemas.microsoft.com/office/drawing/2014/main" id="{38ED8531-8925-406A-838C-F4808752C43E}"/>
              </a:ext>
            </a:extLst>
          </p:cNvPr>
          <p:cNvSpPr/>
          <p:nvPr/>
        </p:nvSpPr>
        <p:spPr>
          <a:xfrm>
            <a:off x="2795543" y="284894"/>
            <a:ext cx="3875979" cy="1110931"/>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6221797B-2126-49A9-A119-77AEBB4B2F26}"/>
              </a:ext>
            </a:extLst>
          </p:cNvPr>
          <p:cNvSpPr txBox="1"/>
          <p:nvPr/>
        </p:nvSpPr>
        <p:spPr>
          <a:xfrm>
            <a:off x="1141462" y="6397667"/>
            <a:ext cx="3299791" cy="261610"/>
          </a:xfrm>
          <a:prstGeom prst="rect">
            <a:avLst/>
          </a:prstGeom>
          <a:noFill/>
        </p:spPr>
        <p:txBody>
          <a:bodyPr wrap="square" rtlCol="0">
            <a:spAutoFit/>
          </a:bodyPr>
          <a:lstStyle/>
          <a:p>
            <a:r>
              <a:rPr lang="fr-FR" sz="1100"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1"/>
              </a:rPr>
              <a:t>Retrouvez d’autres fiches </a:t>
            </a:r>
            <a:r>
              <a:rPr lang="fr-FR" sz="1100" dirty="0" err="1">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1"/>
              </a:rPr>
              <a:t>Rapid’Num</a:t>
            </a:r>
            <a:endParaRPr lang="fr-FR" sz="1100"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0" name="Image 19">
            <a:extLst>
              <a:ext uri="{FF2B5EF4-FFF2-40B4-BE49-F238E27FC236}">
                <a16:creationId xmlns:a16="http://schemas.microsoft.com/office/drawing/2014/main" id="{17142158-1C79-4A46-98EE-6662073C045B}"/>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96176" y="3287410"/>
            <a:ext cx="508116" cy="548765"/>
          </a:xfrm>
          <a:prstGeom prst="rect">
            <a:avLst/>
          </a:prstGeom>
        </p:spPr>
      </p:pic>
      <p:pic>
        <p:nvPicPr>
          <p:cNvPr id="6" name="Image 5">
            <a:extLst>
              <a:ext uri="{FF2B5EF4-FFF2-40B4-BE49-F238E27FC236}">
                <a16:creationId xmlns:a16="http://schemas.microsoft.com/office/drawing/2014/main" id="{0E3D822A-5F93-4A97-8482-7F4CAD39966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96063" y="277299"/>
            <a:ext cx="2107152" cy="1134331"/>
          </a:xfrm>
          <a:prstGeom prst="rect">
            <a:avLst/>
          </a:prstGeom>
        </p:spPr>
      </p:pic>
      <p:sp>
        <p:nvSpPr>
          <p:cNvPr id="21" name="Espace réservé du pied de page 4">
            <a:extLst>
              <a:ext uri="{FF2B5EF4-FFF2-40B4-BE49-F238E27FC236}">
                <a16:creationId xmlns:a16="http://schemas.microsoft.com/office/drawing/2014/main" id="{F39A1073-D67D-45F8-BB18-09D35939C732}"/>
              </a:ext>
            </a:extLst>
          </p:cNvPr>
          <p:cNvSpPr>
            <a:spLocks noGrp="1"/>
          </p:cNvSpPr>
          <p:nvPr>
            <p:ph type="ftr" sz="quarter" idx="11"/>
          </p:nvPr>
        </p:nvSpPr>
        <p:spPr>
          <a:xfrm>
            <a:off x="3845490" y="6366430"/>
            <a:ext cx="6876789" cy="365125"/>
          </a:xfrm>
        </p:spPr>
        <p:txBody>
          <a:bodyPr/>
          <a:lstStyle/>
          <a:p>
            <a:r>
              <a:rPr lang="fr-FR" dirty="0"/>
              <a:t>DRANE Montpellier– Équipe des référents 1er degré</a:t>
            </a:r>
          </a:p>
        </p:txBody>
      </p:sp>
      <p:pic>
        <p:nvPicPr>
          <p:cNvPr id="1026" name="Picture 2" descr="D:\utilisateurs\jhugues\Downloads\unitag_qrcode_standard.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27824" y="98424"/>
            <a:ext cx="1456056" cy="1456056"/>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Ho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descr="Home | matatalab"/>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06397" y="623654"/>
            <a:ext cx="3654270" cy="488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849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95DA203-67C0-4349-8677-21B3D58718BD}"/>
              </a:ext>
            </a:extLst>
          </p:cNvPr>
          <p:cNvSpPr txBox="1"/>
          <p:nvPr/>
        </p:nvSpPr>
        <p:spPr>
          <a:xfrm>
            <a:off x="1218927" y="246509"/>
            <a:ext cx="3645411" cy="369332"/>
          </a:xfrm>
          <a:prstGeom prst="rect">
            <a:avLst/>
          </a:prstGeom>
          <a:noFill/>
        </p:spPr>
        <p:txBody>
          <a:bodyPr wrap="square" rtlCol="0">
            <a:spAutoFit/>
          </a:bodyPr>
          <a:lstStyle/>
          <a:p>
            <a:pPr algn="ctr"/>
            <a:r>
              <a:rPr lang="fr-FR" b="1" dirty="0">
                <a:latin typeface="Arial" panose="020B0604020202020204" pitchFamily="34" charset="0"/>
                <a:cs typeface="Arial" panose="020B0604020202020204" pitchFamily="34" charset="0"/>
              </a:rPr>
              <a:t>Tracer un carré</a:t>
            </a:r>
          </a:p>
        </p:txBody>
      </p:sp>
      <p:pic>
        <p:nvPicPr>
          <p:cNvPr id="13" name="Image 12">
            <a:extLst>
              <a:ext uri="{FF2B5EF4-FFF2-40B4-BE49-F238E27FC236}">
                <a16:creationId xmlns:a16="http://schemas.microsoft.com/office/drawing/2014/main" id="{6EE9A5CD-2852-4834-9939-038D985EBC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sp>
        <p:nvSpPr>
          <p:cNvPr id="14" name="Espace réservé du pied de page 4">
            <a:extLst>
              <a:ext uri="{FF2B5EF4-FFF2-40B4-BE49-F238E27FC236}">
                <a16:creationId xmlns:a16="http://schemas.microsoft.com/office/drawing/2014/main" id="{53DC1F66-856F-4A38-82B8-BEF6333B41BF}"/>
              </a:ext>
            </a:extLst>
          </p:cNvPr>
          <p:cNvSpPr>
            <a:spLocks noGrp="1"/>
          </p:cNvSpPr>
          <p:nvPr>
            <p:ph type="ftr" sz="quarter" idx="11"/>
          </p:nvPr>
        </p:nvSpPr>
        <p:spPr>
          <a:xfrm>
            <a:off x="2657605" y="6347086"/>
            <a:ext cx="6876789" cy="365125"/>
          </a:xfrm>
        </p:spPr>
        <p:txBody>
          <a:bodyPr/>
          <a:lstStyle/>
          <a:p>
            <a:r>
              <a:rPr lang="fr-FR" dirty="0"/>
              <a:t>DRANE Montpellier – Équipe des référents 1er degré</a:t>
            </a:r>
          </a:p>
        </p:txBody>
      </p:sp>
      <p:pic>
        <p:nvPicPr>
          <p:cNvPr id="1026" name="Picture 2" descr="D:\utilisateurs\jhugues\Desktop\Carré\Captur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242" y="699262"/>
            <a:ext cx="4124782" cy="157491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9243" y="2410577"/>
            <a:ext cx="4124781" cy="3744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rganigramme : Extraire 1">
            <a:hlinkClick r:id="rId5"/>
          </p:cNvPr>
          <p:cNvSpPr/>
          <p:nvPr/>
        </p:nvSpPr>
        <p:spPr>
          <a:xfrm rot="5400000">
            <a:off x="2634183" y="3877736"/>
            <a:ext cx="814897" cy="680215"/>
          </a:xfrm>
          <a:prstGeom prst="flowChartExtra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9" name="Picture 5" descr="D:\utilisateurs\jhugues\Desktop\Carré\Capture rect.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68775" y="829858"/>
            <a:ext cx="5467938" cy="1444321"/>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a:extLst>
              <a:ext uri="{FF2B5EF4-FFF2-40B4-BE49-F238E27FC236}">
                <a16:creationId xmlns:a16="http://schemas.microsoft.com/office/drawing/2014/main" id="{895DA203-67C0-4349-8677-21B3D58718BD}"/>
              </a:ext>
            </a:extLst>
          </p:cNvPr>
          <p:cNvSpPr txBox="1"/>
          <p:nvPr/>
        </p:nvSpPr>
        <p:spPr>
          <a:xfrm>
            <a:off x="5767388" y="279186"/>
            <a:ext cx="5269421" cy="369332"/>
          </a:xfrm>
          <a:prstGeom prst="rect">
            <a:avLst/>
          </a:prstGeom>
          <a:noFill/>
        </p:spPr>
        <p:txBody>
          <a:bodyPr wrap="square" rtlCol="0">
            <a:spAutoFit/>
          </a:bodyPr>
          <a:lstStyle/>
          <a:p>
            <a:pPr algn="ctr"/>
            <a:r>
              <a:rPr lang="fr-FR" b="1" dirty="0">
                <a:latin typeface="Arial" panose="020B0604020202020204" pitchFamily="34" charset="0"/>
                <a:cs typeface="Arial" panose="020B0604020202020204" pitchFamily="34" charset="0"/>
              </a:rPr>
              <a:t>Tracer un rectangle</a:t>
            </a:r>
          </a:p>
        </p:txBody>
      </p:sp>
      <p:pic>
        <p:nvPicPr>
          <p:cNvPr id="1031" name="Picture 7">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68775" y="2410578"/>
            <a:ext cx="5466646" cy="3744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Organigramme : Extraire 14">
            <a:hlinkClick r:id="rId8"/>
          </p:cNvPr>
          <p:cNvSpPr/>
          <p:nvPr/>
        </p:nvSpPr>
        <p:spPr>
          <a:xfrm rot="5400000">
            <a:off x="7994649" y="3877737"/>
            <a:ext cx="814897" cy="680215"/>
          </a:xfrm>
          <a:prstGeom prst="flowChartExtra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59113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2439</TotalTime>
  <Words>292</Words>
  <Application>Microsoft Office PowerPoint</Application>
  <PresentationFormat>Grand écran</PresentationFormat>
  <Paragraphs>43</Paragraphs>
  <Slides>2</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Rouvelet Vincent</dc:creator>
  <cp:lastModifiedBy>Jean-Michel HUGUES</cp:lastModifiedBy>
  <cp:revision>77</cp:revision>
  <dcterms:created xsi:type="dcterms:W3CDTF">2022-02-07T08:41:22Z</dcterms:created>
  <dcterms:modified xsi:type="dcterms:W3CDTF">2023-06-21T16:16:00Z</dcterms:modified>
</cp:coreProperties>
</file>