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12192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326" autoAdjust="0"/>
  </p:normalViewPr>
  <p:slideViewPr>
    <p:cSldViewPr>
      <p:cViewPr varScale="1">
        <p:scale>
          <a:sx n="124" d="100"/>
          <a:sy n="124" d="100"/>
        </p:scale>
        <p:origin x="157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C90D5-980C-4B3F-B4D6-3156EEA7F994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37126-3349-454B-AC29-DFA55CCB46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4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Si c’est possible, fournir à chaque enseignant une tablette avec l’application installée dessus.</a:t>
            </a:r>
          </a:p>
          <a:p>
            <a:endParaRPr lang="fr-FR" dirty="0"/>
          </a:p>
          <a:p>
            <a:r>
              <a:rPr lang="fr-FR" dirty="0"/>
              <a:t>Les encourager à tester les différents niveaux du jeu, de plus en plus complexe, sans aide, de façon intuitive.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37126-3349-454B-AC29-DFA55CCB463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80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FFA763B-B6FC-4C19-BEFB-634034E8727A}" type="datetime1">
              <a:rPr lang="fr-FR"/>
              <a:t>21/06/2023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DRANE - Référents numériques pour le 1er degré</a:t>
            </a:r>
            <a:endParaRPr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1DBD5C-49D5-4C60-A456-203B4A7DE7A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4E918A-5B78-46D7-8E37-B631A985A129}" type="datetime1">
              <a:rPr lang="fr-FR"/>
              <a:t>21/06/2023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DRANE - Référents numériques pour le 1er degré</a:t>
            </a:r>
            <a:endParaRPr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1DBD5C-49D5-4C60-A456-203B4A7DE7A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AD65CD-9D8D-4CF3-82A4-9E5875726FA9}" type="datetime1">
              <a:rPr lang="fr-FR"/>
              <a:t>21/06/2023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DRANE - Référents numériques pour le 1er degré</a:t>
            </a:r>
            <a:endParaRPr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1DBD5C-49D5-4C60-A456-203B4A7DE7A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9F2A7FD-92BB-4ED1-B40C-DC5452CC30C2}" type="datetime1">
              <a:rPr lang="fr-FR"/>
              <a:t>21/06/2023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DRANE - Référents numériques pour le 1er degré</a:t>
            </a:r>
            <a:endParaRPr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1DBD5C-49D5-4C60-A456-203B4A7DE7A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91AAAE-8480-4E76-BD26-9BA7FEEBBFAA}" type="datetime1">
              <a:rPr lang="fr-FR"/>
              <a:t>21/06/2023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DRANE - Référents numériques pour le 1er degré</a:t>
            </a:r>
            <a:endParaRPr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1DBD5C-49D5-4C60-A456-203B4A7DE7A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063E7B-228C-45F5-973A-778289E3BE73}" type="datetime1">
              <a:rPr lang="fr-FR"/>
              <a:t>21/06/2023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DRANE - Référents numériques pour le 1er degré</a:t>
            </a:r>
            <a:endParaRPr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1DBD5C-49D5-4C60-A456-203B4A7DE7A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7A576D6-E8A3-4962-885A-8E3592908B47}" type="datetime1">
              <a:rPr lang="fr-FR"/>
              <a:t>21/06/2023</a:t>
            </a:fld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DRANE - Référents numériques pour le 1er degré</a:t>
            </a:r>
            <a:endParaRPr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1DBD5C-49D5-4C60-A456-203B4A7DE7A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5C4515-F075-4093-B715-829708D42B4D}" type="datetime1">
              <a:rPr lang="fr-FR"/>
              <a:t>21/06/2023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DRANE - Référents numériques pour le 1er degré</a:t>
            </a:r>
            <a:endParaRPr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1DBD5C-49D5-4C60-A456-203B4A7DE7A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9E9A4A5-4DD1-46AB-9A8E-6CE861286D14}" type="datetime1">
              <a:rPr lang="fr-FR"/>
              <a:t>21/06/2023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DRANE - Référents numériques pour le 1er degré</a:t>
            </a:r>
            <a:endParaRPr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1DBD5C-49D5-4C60-A456-203B4A7DE7A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F53D426-1456-4CA1-8FA4-D00A27FF7B27}" type="datetime1">
              <a:rPr lang="fr-FR"/>
              <a:t>21/06/2023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DRANE - Référents numériques pour le 1er degré</a:t>
            </a:r>
            <a:endParaRPr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1DBD5C-49D5-4C60-A456-203B4A7DE7A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032C7D5-6EA3-472B-AB55-1D1B45F8310B}" type="datetime1">
              <a:rPr lang="fr-FR"/>
              <a:t>21/06/2023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DRANE - Référents numériques pour le 1er degré</a:t>
            </a:r>
            <a:endParaRPr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1DBD5C-49D5-4C60-A456-203B4A7DE7A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0282F0-006F-40D0-83AD-A078EA7941F6}" type="datetime1">
              <a:rPr lang="fr-FR"/>
              <a:t>21/06/2023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DRANE - Référents numériques pour le 1er degré</a:t>
            </a:r>
            <a:endParaRPr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1DBD5C-49D5-4C60-A456-203B4A7DE7A0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jpg"/><Relationship Id="rId3" Type="http://schemas.openxmlformats.org/officeDocument/2006/relationships/hyperlink" Target="https://www.youtube.com/watch?v=1dY-6H2BDTk&amp;list=PLW_0-IW_ebQY2lDMwQn43UdW7a3rcRcnh&amp;index=1" TargetMode="External"/><Relationship Id="rId7" Type="http://schemas.openxmlformats.org/officeDocument/2006/relationships/image" Target="../media/image3.jpg"/><Relationship Id="rId12" Type="http://schemas.openxmlformats.org/officeDocument/2006/relationships/image" Target="../media/image7.jpg"/><Relationship Id="rId2" Type="http://schemas.openxmlformats.org/officeDocument/2006/relationships/hyperlink" Target="https://dragonbox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hyperlink" Target="https://www.ac-montpellier.fr/ressources-numeriques-pour-les-formateurs-du-1er-degre-124832" TargetMode="External"/><Relationship Id="rId5" Type="http://schemas.openxmlformats.org/officeDocument/2006/relationships/image" Target="../media/image1.jpg"/><Relationship Id="rId15" Type="http://schemas.openxmlformats.org/officeDocument/2006/relationships/image" Target="../media/image10.jpg"/><Relationship Id="rId10" Type="http://schemas.openxmlformats.org/officeDocument/2006/relationships/image" Target="../media/image6.png"/><Relationship Id="rId4" Type="http://schemas.openxmlformats.org/officeDocument/2006/relationships/hyperlink" Target="https://dragonbox.com/educators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 bwMode="auto">
          <a:xfrm>
            <a:off x="8559656" y="284894"/>
            <a:ext cx="3363159" cy="2055741"/>
          </a:xfrm>
          <a:prstGeom prst="rect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>
              <a:defRPr/>
            </a:pPr>
            <a:endParaRPr lang="fr-FR" sz="1200" b="1">
              <a:latin typeface="Arial"/>
              <a:cs typeface="Arial"/>
            </a:endParaRPr>
          </a:p>
          <a:p>
            <a:pPr algn="l">
              <a:defRPr/>
            </a:pPr>
            <a:r>
              <a:rPr lang="fr-FR" sz="1200" b="1">
                <a:latin typeface="Arial"/>
                <a:cs typeface="Arial"/>
              </a:rPr>
              <a:t>Domaine : </a:t>
            </a:r>
            <a:r>
              <a:rPr lang="fr-FR" sz="1200">
                <a:latin typeface="Arial"/>
                <a:cs typeface="Arial"/>
              </a:rPr>
              <a:t>Mathématiques – Géométrie </a:t>
            </a:r>
            <a:endParaRPr/>
          </a:p>
          <a:p>
            <a:pPr algn="l">
              <a:defRPr/>
            </a:pPr>
            <a:r>
              <a:rPr lang="fr-FR" sz="1200" b="1">
                <a:latin typeface="Arial"/>
                <a:cs typeface="Arial"/>
              </a:rPr>
              <a:t>Niveau : </a:t>
            </a:r>
            <a:r>
              <a:rPr lang="fr-FR" sz="1200">
                <a:latin typeface="Arial"/>
                <a:cs typeface="Arial"/>
              </a:rPr>
              <a:t>Cycles 2 et 3</a:t>
            </a:r>
            <a:endParaRPr/>
          </a:p>
          <a:p>
            <a:pPr algn="l">
              <a:defRPr/>
            </a:pPr>
            <a:r>
              <a:rPr lang="fr-FR" sz="1200" b="1">
                <a:latin typeface="Arial"/>
                <a:cs typeface="Arial"/>
              </a:rPr>
              <a:t>Facilité d’appropriation : </a:t>
            </a:r>
            <a:r>
              <a:rPr lang="fr-FR" sz="1200">
                <a:latin typeface="Arial"/>
                <a:cs typeface="Arial"/>
              </a:rPr>
              <a:t>Très accessible</a:t>
            </a:r>
            <a:endParaRPr/>
          </a:p>
          <a:p>
            <a:pPr algn="l">
              <a:defRPr/>
            </a:pPr>
            <a:r>
              <a:rPr lang="fr-FR" sz="1200" b="1">
                <a:latin typeface="Arial"/>
                <a:cs typeface="Arial"/>
              </a:rPr>
              <a:t>Matériel nécessaire : </a:t>
            </a:r>
            <a:r>
              <a:rPr lang="fr-FR" sz="1200">
                <a:latin typeface="Arial"/>
                <a:cs typeface="Arial"/>
              </a:rPr>
              <a:t>Tablette (iPad ou Android) </a:t>
            </a:r>
            <a:endParaRPr/>
          </a:p>
          <a:p>
            <a:pPr>
              <a:defRPr/>
            </a:pPr>
            <a:r>
              <a:rPr lang="fr-FR" sz="1200">
                <a:latin typeface="Arial"/>
                <a:cs typeface="Arial"/>
              </a:rPr>
              <a:t>Application payante (environ 5 €)</a:t>
            </a:r>
            <a:endParaRPr/>
          </a:p>
        </p:txBody>
      </p:sp>
      <p:sp>
        <p:nvSpPr>
          <p:cNvPr id="5" name="ZoneTexte 11"/>
          <p:cNvSpPr>
            <a:spLocks/>
          </p:cNvSpPr>
          <p:nvPr/>
        </p:nvSpPr>
        <p:spPr bwMode="auto">
          <a:xfrm>
            <a:off x="528164" y="1510098"/>
            <a:ext cx="790133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1200" b="1">
                <a:latin typeface="Arial"/>
                <a:cs typeface="Arial"/>
              </a:rPr>
              <a:t>Dragon Box Elements </a:t>
            </a:r>
            <a:r>
              <a:rPr lang="fr-FR" sz="1200">
                <a:latin typeface="Arial"/>
                <a:cs typeface="Arial"/>
              </a:rPr>
              <a:t>est une application sur tablette très ludique, qui permet à l’élève de découvrir progressivement les notions de géométrie. Le jeu permet d’aborder petit à petit les notions et les caractéristiques des figures géométriques, par comparaison et de façon intuitive : longueurs des côtés, comparaison d’angles, parallèles, familles des différentes figures, …</a:t>
            </a:r>
            <a:endParaRPr lang="fr-FR" sz="1400">
              <a:latin typeface="Arial"/>
              <a:cs typeface="Arial"/>
            </a:endParaRPr>
          </a:p>
        </p:txBody>
      </p:sp>
      <p:sp>
        <p:nvSpPr>
          <p:cNvPr id="6" name="ZoneTexte 12"/>
          <p:cNvSpPr>
            <a:spLocks/>
          </p:cNvSpPr>
          <p:nvPr/>
        </p:nvSpPr>
        <p:spPr bwMode="auto">
          <a:xfrm>
            <a:off x="1155096" y="2604692"/>
            <a:ext cx="10661606" cy="3200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 b="1">
                <a:latin typeface="Arial"/>
                <a:cs typeface="Arial"/>
              </a:rPr>
              <a:t>Intérêt pédagogique</a:t>
            </a:r>
            <a:r>
              <a:rPr lang="fr-FR" sz="1200">
                <a:latin typeface="Arial"/>
                <a:cs typeface="Arial"/>
              </a:rPr>
              <a:t> : Cette application garde une forme complètement ludique, et aborde bon nombre des différentes notions et des caractéristiques de la géométrie euclidienne</a:t>
            </a:r>
            <a:endParaRPr/>
          </a:p>
          <a:p>
            <a:pPr>
              <a:defRPr/>
            </a:pPr>
            <a:endParaRPr lang="fr-FR" sz="1200">
              <a:latin typeface="Arial"/>
              <a:cs typeface="Arial"/>
            </a:endParaRPr>
          </a:p>
          <a:p>
            <a:pPr>
              <a:defRPr/>
            </a:pPr>
            <a:endParaRPr lang="fr-FR" sz="1200" b="1">
              <a:latin typeface="Arial"/>
              <a:cs typeface="Arial"/>
            </a:endParaRPr>
          </a:p>
          <a:p>
            <a:pPr>
              <a:defRPr/>
            </a:pPr>
            <a:r>
              <a:rPr lang="fr-FR" sz="1200" b="1">
                <a:latin typeface="Arial"/>
                <a:cs typeface="Arial"/>
              </a:rPr>
              <a:t>Du côté de l’enseignant : </a:t>
            </a:r>
            <a:r>
              <a:rPr lang="fr-FR" sz="1200">
                <a:latin typeface="Arial"/>
                <a:cs typeface="Arial"/>
              </a:rPr>
              <a:t>Application très intuitive pouvant être proposée sur des temps en complète autonomie pour l’élève. </a:t>
            </a:r>
            <a:endParaRPr/>
          </a:p>
          <a:p>
            <a:pPr>
              <a:defRPr/>
            </a:pPr>
            <a:endParaRPr lang="fr-FR" sz="1200">
              <a:latin typeface="Arial"/>
              <a:cs typeface="Arial"/>
            </a:endParaRPr>
          </a:p>
          <a:p>
            <a:pPr>
              <a:defRPr/>
            </a:pPr>
            <a:endParaRPr lang="fr-FR" sz="1200" b="1">
              <a:latin typeface="Arial"/>
              <a:cs typeface="Arial"/>
            </a:endParaRPr>
          </a:p>
          <a:p>
            <a:pPr>
              <a:defRPr/>
            </a:pPr>
            <a:r>
              <a:rPr lang="fr-FR" sz="1200" b="1">
                <a:latin typeface="Arial"/>
                <a:cs typeface="Arial"/>
              </a:rPr>
              <a:t>Les tutoriels de prise en main</a:t>
            </a:r>
            <a:r>
              <a:rPr lang="fr-FR" sz="1200">
                <a:latin typeface="Arial"/>
                <a:cs typeface="Arial"/>
              </a:rPr>
              <a:t> : </a:t>
            </a:r>
            <a:r>
              <a:rPr lang="fr-FR" sz="1200" u="sng">
                <a:latin typeface="Arial"/>
                <a:cs typeface="Arial"/>
                <a:hlinkClick r:id="rId2" tooltip="https://dragonbox.com/"/>
              </a:rPr>
              <a:t>Site officiel (en anglais) </a:t>
            </a:r>
            <a:endParaRPr lang="fr-FR" sz="1200">
              <a:latin typeface="Arial"/>
              <a:cs typeface="Arial"/>
            </a:endParaRPr>
          </a:p>
          <a:p>
            <a:pPr>
              <a:defRPr/>
            </a:pPr>
            <a:endParaRPr lang="fr-FR" sz="1200">
              <a:latin typeface="Arial"/>
              <a:cs typeface="Arial"/>
            </a:endParaRPr>
          </a:p>
          <a:p>
            <a:pPr>
              <a:defRPr/>
            </a:pPr>
            <a:endParaRPr lang="fr-FR" sz="1200" b="1">
              <a:latin typeface="Arial"/>
              <a:cs typeface="Arial"/>
            </a:endParaRPr>
          </a:p>
          <a:p>
            <a:pPr>
              <a:defRPr/>
            </a:pPr>
            <a:r>
              <a:rPr lang="fr-FR" sz="1200" b="1">
                <a:latin typeface="Arial"/>
                <a:cs typeface="Arial"/>
              </a:rPr>
              <a:t>Les points forts</a:t>
            </a:r>
            <a:r>
              <a:rPr lang="fr-FR" sz="1200">
                <a:latin typeface="Arial"/>
                <a:cs typeface="Arial"/>
              </a:rPr>
              <a:t> : Simple d’utilisation - Compatible avec toutes les plateformes (iPad – Android) – L’élève s’amuse en apprenant.</a:t>
            </a:r>
            <a:endParaRPr/>
          </a:p>
          <a:p>
            <a:pPr>
              <a:defRPr/>
            </a:pPr>
            <a:endParaRPr lang="fr-FR" sz="1200">
              <a:latin typeface="Arial"/>
              <a:cs typeface="Arial"/>
            </a:endParaRPr>
          </a:p>
          <a:p>
            <a:pPr>
              <a:defRPr/>
            </a:pPr>
            <a:endParaRPr lang="fr-FR" sz="1200" b="1">
              <a:latin typeface="Arial"/>
              <a:cs typeface="Arial"/>
            </a:endParaRPr>
          </a:p>
          <a:p>
            <a:pPr>
              <a:defRPr/>
            </a:pPr>
            <a:r>
              <a:rPr lang="fr-FR" sz="1200" b="1">
                <a:latin typeface="Arial"/>
                <a:cs typeface="Arial"/>
              </a:rPr>
              <a:t>Liens utiles : </a:t>
            </a:r>
            <a:r>
              <a:rPr lang="fr-FR" sz="1200" u="sng">
                <a:latin typeface="Arial"/>
                <a:cs typeface="Arial"/>
                <a:hlinkClick r:id="rId3" tooltip="https://www.youtube.com/watch?v=1dY-6H2BDTk&amp;list=PLW_0-IW_ebQY2lDMwQn43UdW7a3rcRcnh&amp;index=1"/>
              </a:rPr>
              <a:t>Vidéos permettant de visualiser la progression et les principes du jeu </a:t>
            </a:r>
            <a:r>
              <a:rPr lang="fr-FR" sz="1200">
                <a:latin typeface="Arial"/>
                <a:cs typeface="Arial"/>
              </a:rPr>
              <a:t>– </a:t>
            </a:r>
            <a:r>
              <a:rPr lang="fr-FR" sz="1200" u="sng">
                <a:latin typeface="Arial"/>
                <a:cs typeface="Arial"/>
                <a:hlinkClick r:id="rId4" tooltip="https://dragonbox.com/educators"/>
              </a:rPr>
              <a:t>Site proposant des ressources (progression, …) en anglais.</a:t>
            </a:r>
            <a:endParaRPr lang="fr-FR" sz="1200">
              <a:latin typeface="Arial"/>
              <a:cs typeface="Arial"/>
            </a:endParaRPr>
          </a:p>
          <a:p>
            <a:pPr>
              <a:defRPr/>
            </a:pPr>
            <a:endParaRPr lang="fr-FR" sz="1200" b="1">
              <a:latin typeface="Arial"/>
              <a:cs typeface="Arial"/>
            </a:endParaRPr>
          </a:p>
          <a:p>
            <a:pPr>
              <a:defRPr/>
            </a:pPr>
            <a:endParaRPr lang="fr-FR" sz="1200" b="1">
              <a:latin typeface="Arial"/>
              <a:cs typeface="Arial"/>
            </a:endParaRPr>
          </a:p>
          <a:p>
            <a:pPr>
              <a:defRPr/>
            </a:pPr>
            <a:r>
              <a:rPr lang="fr-FR" sz="1200" b="1">
                <a:latin typeface="Arial"/>
                <a:cs typeface="Arial"/>
              </a:rPr>
              <a:t>Exemples de scénarii pédagogiques : </a:t>
            </a:r>
            <a:r>
              <a:rPr lang="fr-FR" sz="1200" b="0">
                <a:latin typeface="Arial"/>
                <a:cs typeface="Arial"/>
              </a:rPr>
              <a:t>l'élève est obligé de suivre la progression du jeu.</a:t>
            </a:r>
            <a:endParaRPr sz="1200" b="0">
              <a:latin typeface="Arial"/>
              <a:cs typeface="Arial"/>
            </a:endParaRPr>
          </a:p>
        </p:txBody>
      </p:sp>
      <p:pic>
        <p:nvPicPr>
          <p:cNvPr id="7" name="Image 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06256" y="2630750"/>
            <a:ext cx="551934" cy="551934"/>
          </a:xfrm>
          <a:prstGeom prst="rect">
            <a:avLst/>
          </a:prstGeom>
        </p:spPr>
      </p:pic>
      <p:pic>
        <p:nvPicPr>
          <p:cNvPr id="8" name="Image 1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06256" y="4318147"/>
            <a:ext cx="508116" cy="508116"/>
          </a:xfrm>
          <a:prstGeom prst="rect">
            <a:avLst/>
          </a:prstGeom>
        </p:spPr>
      </p:pic>
      <p:pic>
        <p:nvPicPr>
          <p:cNvPr id="9" name="Image 2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77360" y="4851767"/>
            <a:ext cx="508116" cy="508116"/>
          </a:xfrm>
          <a:prstGeom prst="rect">
            <a:avLst/>
          </a:prstGeom>
        </p:spPr>
      </p:pic>
      <p:pic>
        <p:nvPicPr>
          <p:cNvPr id="10" name="Image 28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477360" y="5428664"/>
            <a:ext cx="558921" cy="551934"/>
          </a:xfrm>
          <a:prstGeom prst="rect">
            <a:avLst/>
          </a:prstGeom>
        </p:spPr>
      </p:pic>
      <p:pic>
        <p:nvPicPr>
          <p:cNvPr id="11" name="Image 7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0862388" y="6324654"/>
            <a:ext cx="1060427" cy="409991"/>
          </a:xfrm>
          <a:prstGeom prst="rect">
            <a:avLst/>
          </a:prstGeom>
        </p:spPr>
      </p:pic>
      <p:pic>
        <p:nvPicPr>
          <p:cNvPr id="12" name="Image 9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477360" y="3798731"/>
            <a:ext cx="613625" cy="536922"/>
          </a:xfrm>
          <a:prstGeom prst="rect">
            <a:avLst/>
          </a:prstGeom>
        </p:spPr>
      </p:pic>
      <p:sp>
        <p:nvSpPr>
          <p:cNvPr id="13" name="Rectangle 1"/>
          <p:cNvSpPr/>
          <p:nvPr/>
        </p:nvSpPr>
        <p:spPr bwMode="auto">
          <a:xfrm>
            <a:off x="2795543" y="284894"/>
            <a:ext cx="3875979" cy="11109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ZoneTexte 6"/>
          <p:cNvSpPr>
            <a:spLocks/>
          </p:cNvSpPr>
          <p:nvPr/>
        </p:nvSpPr>
        <p:spPr bwMode="auto">
          <a:xfrm>
            <a:off x="1141462" y="6397667"/>
            <a:ext cx="3299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100" u="sng">
                <a:solidFill>
                  <a:srgbClr val="00B050"/>
                </a:solidFill>
                <a:latin typeface="Arial"/>
                <a:cs typeface="Arial"/>
                <a:hlinkClick r:id="rId11" tooltip="https://www.ac-montpellier.fr/ressources-numeriques-pour-les-formateurs-du-1er-degre-124832"/>
              </a:rPr>
              <a:t>Retrouvez d’autres fiches Rapid’Num</a:t>
            </a:r>
            <a:endParaRPr lang="fr-FR" sz="1100">
              <a:solidFill>
                <a:srgbClr val="00B050"/>
              </a:solidFill>
              <a:latin typeface="Arial"/>
              <a:cs typeface="Arial"/>
            </a:endParaRPr>
          </a:p>
        </p:txBody>
      </p:sp>
      <p:pic>
        <p:nvPicPr>
          <p:cNvPr id="15" name="Image 19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596176" y="3287410"/>
            <a:ext cx="508116" cy="548765"/>
          </a:xfrm>
          <a:prstGeom prst="rect">
            <a:avLst/>
          </a:prstGeom>
        </p:spPr>
      </p:pic>
      <p:pic>
        <p:nvPicPr>
          <p:cNvPr id="16" name="Image 5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396063" y="277299"/>
            <a:ext cx="2107152" cy="1134331"/>
          </a:xfrm>
          <a:prstGeom prst="rect">
            <a:avLst/>
          </a:prstGeom>
        </p:spPr>
      </p:pic>
      <p:sp>
        <p:nvSpPr>
          <p:cNvPr id="17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3845490" y="6366430"/>
            <a:ext cx="6876789" cy="365125"/>
          </a:xfrm>
        </p:spPr>
        <p:txBody>
          <a:bodyPr/>
          <a:lstStyle/>
          <a:p>
            <a:pPr>
              <a:defRPr/>
            </a:pPr>
            <a:r>
              <a:rPr lang="fr-FR"/>
              <a:t>DRANE Montpellier– Équipe des référents 1er degré</a:t>
            </a:r>
            <a:endParaRPr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6873116" y="284894"/>
            <a:ext cx="1110931" cy="1110931"/>
          </a:xfrm>
          <a:prstGeom prst="rect">
            <a:avLst/>
          </a:prstGeom>
        </p:spPr>
      </p:pic>
      <p:pic>
        <p:nvPicPr>
          <p:cNvPr id="19" name="Image 22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3681760" y="331749"/>
            <a:ext cx="2103543" cy="10288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>
            <a:spLocks/>
          </p:cNvSpPr>
          <p:nvPr/>
        </p:nvSpPr>
        <p:spPr bwMode="auto">
          <a:xfrm>
            <a:off x="425161" y="275860"/>
            <a:ext cx="339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fr-FR" b="1">
              <a:latin typeface="Arial"/>
              <a:cs typeface="Arial"/>
            </a:endParaRPr>
          </a:p>
        </p:txBody>
      </p:sp>
      <p:pic>
        <p:nvPicPr>
          <p:cNvPr id="5" name="Image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862388" y="6324654"/>
            <a:ext cx="1060427" cy="409991"/>
          </a:xfrm>
          <a:prstGeom prst="rect">
            <a:avLst/>
          </a:prstGeom>
        </p:spPr>
      </p:pic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2657605" y="6347086"/>
            <a:ext cx="6876789" cy="365125"/>
          </a:xfrm>
        </p:spPr>
        <p:txBody>
          <a:bodyPr/>
          <a:lstStyle/>
          <a:p>
            <a:pPr>
              <a:defRPr/>
            </a:pPr>
            <a:r>
              <a:rPr lang="fr-FR"/>
              <a:t>DRANE Montpellier– Équipe des référents 1er degré</a:t>
            </a:r>
            <a:endParaRPr/>
          </a:p>
        </p:txBody>
      </p:sp>
      <p:pic>
        <p:nvPicPr>
          <p:cNvPr id="7" name="Image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015880" y="66359"/>
            <a:ext cx="5628871" cy="6312752"/>
          </a:xfrm>
          <a:prstGeom prst="rect">
            <a:avLst/>
          </a:prstGeom>
        </p:spPr>
      </p:pic>
      <p:pic>
        <p:nvPicPr>
          <p:cNvPr id="8" name="Image 2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73483" y="123355"/>
            <a:ext cx="3994207" cy="62682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274</Words>
  <Application>Microsoft Office PowerPoint</Application>
  <DocSecurity>0</DocSecurity>
  <PresentationFormat>Grand écran</PresentationFormat>
  <Paragraphs>30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Rouvelet Vincent</dc:creator>
  <cp:keywords/>
  <dc:description/>
  <cp:lastModifiedBy>Jean-Michel HUGUES</cp:lastModifiedBy>
  <cp:revision>67</cp:revision>
  <dcterms:created xsi:type="dcterms:W3CDTF">2022-02-07T08:41:22Z</dcterms:created>
  <dcterms:modified xsi:type="dcterms:W3CDTF">2023-06-21T15:57:49Z</dcterms:modified>
  <cp:category/>
  <dc:identifier/>
  <cp:contentStatus/>
  <dc:language/>
  <cp:version/>
</cp:coreProperties>
</file>