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
  </p:notesMasterIdLst>
  <p:sldIdLst>
    <p:sldId id="256" r:id="rId3"/>
    <p:sldId id="257" r:id="rId4"/>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uvelet Vincent" initials="R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18" autoAdjust="0"/>
  </p:normalViewPr>
  <p:slideViewPr>
    <p:cSldViewPr snapToGrid="0">
      <p:cViewPr varScale="1">
        <p:scale>
          <a:sx n="78" d="100"/>
          <a:sy n="78" d="100"/>
        </p:scale>
        <p:origin x="10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5AE0E4D-DC27-4EF9-AE9C-677AC8ECA424}" type="datetimeFigureOut">
              <a:rPr lang="fr-FR" smtClean="0"/>
              <a:t>07/10/2022</a:t>
            </a:fld>
            <a:endParaRPr lang="fr-FR"/>
          </a:p>
        </p:txBody>
      </p:sp>
      <p:sp>
        <p:nvSpPr>
          <p:cNvPr id="4" name="Espace réservé de l'image des diapositives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68E68BA-6F5E-4077-A12E-F8CBC130C1D4}" type="slidenum">
              <a:rPr lang="fr-FR" smtClean="0"/>
              <a:t>‹N°›</a:t>
            </a:fld>
            <a:endParaRPr lang="fr-FR"/>
          </a:p>
        </p:txBody>
      </p:sp>
    </p:spTree>
    <p:extLst>
      <p:ext uri="{BB962C8B-B14F-4D97-AF65-F5344CB8AC3E}">
        <p14:creationId xmlns:p14="http://schemas.microsoft.com/office/powerpoint/2010/main" val="225321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Accompagnement pour les formateurs / Mise en activité des enseignants :</a:t>
            </a:r>
          </a:p>
          <a:p>
            <a:r>
              <a:rPr lang="fr-FR" dirty="0"/>
              <a:t>1 – Prévoir des IPAD avec l’application installée, la version gratuite suffit pour une première découverte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 – Découvrir librement l’application</a:t>
            </a:r>
          </a:p>
          <a:p>
            <a:r>
              <a:rPr lang="fr-FR" dirty="0"/>
              <a:t>3 – Proposer aux participants de créer une animation ou saynète avec un ou plusieurs décors. Le passage entre les différents décors (ou scènes) se fait en appuyant sur le pompon</a:t>
            </a:r>
          </a:p>
          <a:p>
            <a:r>
              <a:rPr lang="fr-FR" dirty="0"/>
              <a:t>4 – L’export se fait en vidéo qui peut ensuite être importée dans l’ENT</a:t>
            </a:r>
          </a:p>
        </p:txBody>
      </p:sp>
      <p:sp>
        <p:nvSpPr>
          <p:cNvPr id="4" name="Espace réservé du numéro de diapositive 3"/>
          <p:cNvSpPr>
            <a:spLocks noGrp="1"/>
          </p:cNvSpPr>
          <p:nvPr>
            <p:ph type="sldNum" sz="quarter" idx="5"/>
          </p:nvPr>
        </p:nvSpPr>
        <p:spPr/>
        <p:txBody>
          <a:bodyPr/>
          <a:lstStyle/>
          <a:p>
            <a:fld id="{768E68BA-6F5E-4077-A12E-F8CBC130C1D4}" type="slidenum">
              <a:rPr lang="fr-FR" smtClean="0"/>
              <a:t>2</a:t>
            </a:fld>
            <a:endParaRPr lang="fr-FR"/>
          </a:p>
        </p:txBody>
      </p:sp>
    </p:spTree>
    <p:extLst>
      <p:ext uri="{BB962C8B-B14F-4D97-AF65-F5344CB8AC3E}">
        <p14:creationId xmlns:p14="http://schemas.microsoft.com/office/powerpoint/2010/main" val="264645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fr-FR"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fr-FR" sz="6000" b="0" strike="noStrike" spc="-1">
                <a:solidFill>
                  <a:srgbClr val="000000"/>
                </a:solidFill>
                <a:latin typeface="Calibri Light"/>
              </a:rPr>
              <a:t>Modifiez le style du titre</a:t>
            </a:r>
            <a:endParaRPr lang="fr-FR"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36619498-D559-47A8-8436-A221B8F1123E}" type="datetime1">
              <a:rPr lang="fr-FR" sz="1200" b="0" strike="noStrike" spc="-1">
                <a:solidFill>
                  <a:srgbClr val="8B8B8B"/>
                </a:solidFill>
                <a:latin typeface="Calibri"/>
              </a:rPr>
              <a:t>07/10/2022</a:t>
            </a:fld>
            <a:endParaRPr lang="fr-FR"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r>
              <a:rPr lang="fr-FR" sz="1200" b="0" strike="noStrike" spc="-1">
                <a:solidFill>
                  <a:srgbClr val="8B8B8B"/>
                </a:solidFill>
                <a:latin typeface="Calibri"/>
              </a:rPr>
              <a:t>DRANE - Référents numériques pour le 1er degré</a:t>
            </a:r>
            <a:endParaRPr lang="fr-FR" sz="12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3D3BBA98-6F00-4610-9F50-E95FB1D616CA}" type="slidenum">
              <a:rPr lang="fr-FR" sz="1200" b="0" strike="noStrike" spc="-1">
                <a:solidFill>
                  <a:srgbClr val="8B8B8B"/>
                </a:solidFill>
                <a:latin typeface="Calibri"/>
              </a:rPr>
              <a:t>‹N°›</a:t>
            </a:fld>
            <a:endParaRPr lang="fr-FR"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fr-FR" sz="4400" b="0" strike="noStrike" spc="-1">
                <a:solidFill>
                  <a:srgbClr val="000000"/>
                </a:solidFill>
                <a:latin typeface="Calibri Light"/>
              </a:rPr>
              <a:t>Modifiez le style du titre</a:t>
            </a:r>
            <a:endParaRPr lang="fr-FR"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fr-FR" sz="2800" b="0" strike="noStrike" spc="-1">
                <a:solidFill>
                  <a:srgbClr val="000000"/>
                </a:solidFill>
                <a:latin typeface="Calibri"/>
              </a:rPr>
              <a:t>Modifier les styles du texte du masque</a:t>
            </a:r>
          </a:p>
          <a:p>
            <a:pPr marL="685800" lvl="1" indent="-228240">
              <a:lnSpc>
                <a:spcPct val="90000"/>
              </a:lnSpc>
              <a:spcBef>
                <a:spcPts val="499"/>
              </a:spcBef>
              <a:buClr>
                <a:srgbClr val="000000"/>
              </a:buClr>
              <a:buFont typeface="Arial"/>
              <a:buChar char="•"/>
            </a:pPr>
            <a:r>
              <a:rPr lang="fr-FR" sz="2400" b="0" strike="noStrike" spc="-1">
                <a:solidFill>
                  <a:srgbClr val="000000"/>
                </a:solidFill>
                <a:latin typeface="Calibri"/>
              </a:rPr>
              <a:t>Deuxième niveau</a:t>
            </a:r>
          </a:p>
          <a:p>
            <a:pPr marL="1143000" lvl="2" indent="-228240">
              <a:lnSpc>
                <a:spcPct val="90000"/>
              </a:lnSpc>
              <a:spcBef>
                <a:spcPts val="499"/>
              </a:spcBef>
              <a:buClr>
                <a:srgbClr val="000000"/>
              </a:buClr>
              <a:buFont typeface="Arial"/>
              <a:buChar char="•"/>
            </a:pPr>
            <a:r>
              <a:rPr lang="fr-FR" sz="2000" b="0" strike="noStrike" spc="-1">
                <a:solidFill>
                  <a:srgbClr val="000000"/>
                </a:solidFill>
                <a:latin typeface="Calibri"/>
              </a:rPr>
              <a:t>Troisième niveau</a:t>
            </a:r>
          </a:p>
          <a:p>
            <a:pPr marL="1600200" lvl="3" indent="-228240">
              <a:lnSpc>
                <a:spcPct val="90000"/>
              </a:lnSpc>
              <a:spcBef>
                <a:spcPts val="499"/>
              </a:spcBef>
              <a:buClr>
                <a:srgbClr val="000000"/>
              </a:buClr>
              <a:buFont typeface="Arial"/>
              <a:buChar char="•"/>
            </a:pPr>
            <a:r>
              <a:rPr lang="fr-FR" sz="1800" b="0" strike="noStrike" spc="-1">
                <a:solidFill>
                  <a:srgbClr val="000000"/>
                </a:solidFill>
                <a:latin typeface="Calibri"/>
              </a:rPr>
              <a:t>Quatrième niveau</a:t>
            </a:r>
          </a:p>
          <a:p>
            <a:pPr marL="2057400" lvl="4" indent="-228240">
              <a:lnSpc>
                <a:spcPct val="90000"/>
              </a:lnSpc>
              <a:spcBef>
                <a:spcPts val="499"/>
              </a:spcBef>
              <a:buClr>
                <a:srgbClr val="000000"/>
              </a:buClr>
              <a:buFont typeface="Arial"/>
              <a:buChar char="•"/>
            </a:pPr>
            <a:r>
              <a:rPr lang="fr-FR" sz="1800" b="0" strike="noStrike" spc="-1">
                <a:solidFill>
                  <a:srgbClr val="000000"/>
                </a:solidFill>
                <a:latin typeface="Calibri"/>
              </a:rPr>
              <a:t>Cinquième niveau</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03B7F660-5A3D-403C-BE08-123EAE604C57}" type="datetime1">
              <a:rPr lang="fr-FR" sz="1200" b="0" strike="noStrike" spc="-1">
                <a:solidFill>
                  <a:srgbClr val="8B8B8B"/>
                </a:solidFill>
                <a:latin typeface="Calibri"/>
              </a:rPr>
              <a:t>07/10/2022</a:t>
            </a:fld>
            <a:endParaRPr lang="fr-FR"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r>
              <a:rPr lang="fr-FR" sz="1200" b="0" strike="noStrike" spc="-1">
                <a:solidFill>
                  <a:srgbClr val="8B8B8B"/>
                </a:solidFill>
                <a:latin typeface="Calibri"/>
              </a:rPr>
              <a:t>DRANE - Référents numériques pour le 1er degré</a:t>
            </a:r>
            <a:endParaRPr lang="fr-FR" sz="12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93B61293-1B64-422C-86CC-0012FBDFA782}" type="slidenum">
              <a:rPr lang="fr-FR" sz="1200" b="0" strike="noStrike" spc="-1">
                <a:solidFill>
                  <a:srgbClr val="8B8B8B"/>
                </a:solidFill>
                <a:latin typeface="Calibri"/>
              </a:rPr>
              <a:t>‹N°›</a:t>
            </a:fld>
            <a:endParaRPr lang="fr-F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7.jpeg"/><Relationship Id="rId3" Type="http://schemas.openxmlformats.org/officeDocument/2006/relationships/hyperlink" Target="https://apps.apple.com/fr/app/puppet-pals-hd/id342076546" TargetMode="External"/><Relationship Id="rId7" Type="http://schemas.openxmlformats.org/officeDocument/2006/relationships/image" Target="../media/image2.png"/><Relationship Id="rId12" Type="http://schemas.openxmlformats.org/officeDocument/2006/relationships/hyperlink" Target="https://www.ac-montpellier.fr/ressources-numeriques-pour-les-formateurs-du-1er-degre-124832" TargetMode="External"/><Relationship Id="rId2" Type="http://schemas.openxmlformats.org/officeDocument/2006/relationships/hyperlink" Target="https://nuage03.apps.education.fr/index.php/s/JPHDCjZczT34mRE" TargetMode="External"/><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hyperlink" Target="https://www.dane.ac-versailles.fr/IMG/pdf/projet_film_ps_ms_avec_puppet_pals.pdf" TargetMode="Externa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hyperlink" Target="https://nuage03.apps.education.fr/index.php/s/mdwBbFNZWdzYtrn" TargetMode="External"/><Relationship Id="rId9" Type="http://schemas.openxmlformats.org/officeDocument/2006/relationships/image" Target="../media/image4.png"/><Relationship Id="rId1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8635853" y="187413"/>
            <a:ext cx="3362760" cy="2046132"/>
          </a:xfrm>
          <a:prstGeom prst="rect">
            <a:avLst/>
          </a:prstGeom>
          <a:noFill/>
          <a:ln w="31680">
            <a:solidFill>
              <a:srgbClr val="2F5597"/>
            </a:solidFill>
            <a:round/>
          </a:ln>
        </p:spPr>
        <p:txBody>
          <a:bodyPr>
            <a:normAutofit/>
          </a:bodyPr>
          <a:lstStyle/>
          <a:p>
            <a:pPr>
              <a:lnSpc>
                <a:spcPct val="90000"/>
              </a:lnSpc>
              <a:spcBef>
                <a:spcPts val="1001"/>
              </a:spcBef>
              <a:tabLst>
                <a:tab pos="0" algn="l"/>
              </a:tabLst>
            </a:pPr>
            <a:endParaRPr lang="fr-FR" sz="1200" b="1" strike="noStrike" spc="-1" dirty="0">
              <a:solidFill>
                <a:srgbClr val="000000"/>
              </a:solidFill>
              <a:latin typeface="Arial"/>
            </a:endParaRPr>
          </a:p>
          <a:p>
            <a:pPr>
              <a:lnSpc>
                <a:spcPct val="90000"/>
              </a:lnSpc>
              <a:spcBef>
                <a:spcPts val="1001"/>
              </a:spcBef>
              <a:tabLst>
                <a:tab pos="0" algn="l"/>
              </a:tabLst>
            </a:pPr>
            <a:r>
              <a:rPr lang="fr-FR" sz="1200" b="1" strike="noStrike" spc="-1" dirty="0">
                <a:solidFill>
                  <a:srgbClr val="000000"/>
                </a:solidFill>
                <a:latin typeface="Arial"/>
              </a:rPr>
              <a:t>Domaine : </a:t>
            </a:r>
            <a:r>
              <a:rPr lang="fr-FR" sz="1200" spc="-1" dirty="0">
                <a:solidFill>
                  <a:srgbClr val="000000"/>
                </a:solidFill>
                <a:latin typeface="Arial"/>
              </a:rPr>
              <a:t>Communication orale</a:t>
            </a:r>
            <a:endParaRPr lang="fr-FR" sz="1200" strike="noStrike" spc="-1" dirty="0">
              <a:latin typeface="Arial"/>
            </a:endParaRPr>
          </a:p>
          <a:p>
            <a:pPr>
              <a:lnSpc>
                <a:spcPct val="90000"/>
              </a:lnSpc>
              <a:spcBef>
                <a:spcPts val="1001"/>
              </a:spcBef>
              <a:tabLst>
                <a:tab pos="0" algn="l"/>
              </a:tabLst>
            </a:pPr>
            <a:r>
              <a:rPr lang="fr-FR" sz="1200" b="1" strike="noStrike" spc="-1" dirty="0">
                <a:solidFill>
                  <a:srgbClr val="000000"/>
                </a:solidFill>
                <a:latin typeface="Arial"/>
              </a:rPr>
              <a:t>Niveau : </a:t>
            </a:r>
            <a:r>
              <a:rPr lang="fr-FR" sz="1200" strike="noStrike" spc="-1" dirty="0">
                <a:solidFill>
                  <a:srgbClr val="000000"/>
                </a:solidFill>
                <a:latin typeface="Arial"/>
              </a:rPr>
              <a:t>Tous cycles</a:t>
            </a:r>
          </a:p>
          <a:p>
            <a:pPr>
              <a:lnSpc>
                <a:spcPct val="90000"/>
              </a:lnSpc>
              <a:spcBef>
                <a:spcPts val="1001"/>
              </a:spcBef>
              <a:tabLst>
                <a:tab pos="0" algn="l"/>
              </a:tabLst>
            </a:pPr>
            <a:r>
              <a:rPr lang="fr-FR" sz="1200" b="1" strike="noStrike" spc="-1" dirty="0">
                <a:solidFill>
                  <a:srgbClr val="000000"/>
                </a:solidFill>
                <a:latin typeface="Arial"/>
              </a:rPr>
              <a:t>Facilité d’appropriation :</a:t>
            </a:r>
            <a:r>
              <a:rPr lang="fr-FR" sz="1200" strike="noStrike" spc="-1" dirty="0">
                <a:solidFill>
                  <a:srgbClr val="000000"/>
                </a:solidFill>
                <a:latin typeface="Arial"/>
              </a:rPr>
              <a:t> </a:t>
            </a:r>
            <a:r>
              <a:rPr lang="fr-FR" sz="1200" spc="-1" dirty="0">
                <a:solidFill>
                  <a:srgbClr val="000000"/>
                </a:solidFill>
                <a:latin typeface="Arial"/>
              </a:rPr>
              <a:t>F</a:t>
            </a:r>
            <a:r>
              <a:rPr lang="fr-FR" sz="1200" strike="noStrike" spc="-1" dirty="0">
                <a:solidFill>
                  <a:srgbClr val="000000"/>
                </a:solidFill>
                <a:latin typeface="Arial"/>
              </a:rPr>
              <a:t>acile</a:t>
            </a:r>
          </a:p>
          <a:p>
            <a:pPr>
              <a:lnSpc>
                <a:spcPct val="90000"/>
              </a:lnSpc>
              <a:spcBef>
                <a:spcPts val="1001"/>
              </a:spcBef>
              <a:tabLst>
                <a:tab pos="0" algn="l"/>
              </a:tabLst>
            </a:pPr>
            <a:r>
              <a:rPr lang="fr-FR" sz="1200" b="1" strike="noStrike" spc="-1" dirty="0">
                <a:solidFill>
                  <a:srgbClr val="000000"/>
                </a:solidFill>
                <a:latin typeface="Arial"/>
              </a:rPr>
              <a:t>Matériel nécessaire : </a:t>
            </a:r>
            <a:r>
              <a:rPr lang="fr-FR" sz="1200" strike="noStrike" spc="-1" dirty="0">
                <a:solidFill>
                  <a:srgbClr val="000000"/>
                </a:solidFill>
                <a:latin typeface="Arial"/>
              </a:rPr>
              <a:t>Tablette (application hors connexion) disponible uniquement sur IOS</a:t>
            </a:r>
            <a:endParaRPr lang="fr-FR" sz="1200" strike="noStrike" spc="-1" dirty="0">
              <a:latin typeface="Arial"/>
            </a:endParaRPr>
          </a:p>
        </p:txBody>
      </p:sp>
      <p:sp>
        <p:nvSpPr>
          <p:cNvPr id="84" name="CustomShape 2"/>
          <p:cNvSpPr/>
          <p:nvPr/>
        </p:nvSpPr>
        <p:spPr>
          <a:xfrm>
            <a:off x="506160" y="1827241"/>
            <a:ext cx="7900920" cy="644877"/>
          </a:xfrm>
          <a:prstGeom prst="rect">
            <a:avLst/>
          </a:prstGeom>
          <a:solidFill>
            <a:schemeClr val="accent1">
              <a:lumMod val="20000"/>
              <a:lumOff val="80000"/>
            </a:schemeClr>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0" strike="noStrike" spc="-1" dirty="0" err="1">
                <a:latin typeface="Arial"/>
              </a:rPr>
              <a:t>Puppet</a:t>
            </a:r>
            <a:r>
              <a:rPr lang="fr-FR" sz="1200" b="0" strike="noStrike" spc="-1" dirty="0">
                <a:latin typeface="Arial"/>
              </a:rPr>
              <a:t> Pals est une application qui permet de créer des saynètes à la manière de scènes de théâtre. Il est possible de l’utiliser dans tous les niveaux. L’application est gratuite cependant pour pouvoir importer ses propres fonds et personnages, il est nécessaire de payer l’application (4,99€)</a:t>
            </a:r>
          </a:p>
        </p:txBody>
      </p:sp>
      <p:sp>
        <p:nvSpPr>
          <p:cNvPr id="85" name="CustomShape 3"/>
          <p:cNvSpPr/>
          <p:nvPr/>
        </p:nvSpPr>
        <p:spPr>
          <a:xfrm>
            <a:off x="1117440" y="2621520"/>
            <a:ext cx="10658520" cy="35995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200" b="1" strike="noStrike" spc="-1" dirty="0">
                <a:solidFill>
                  <a:srgbClr val="000000"/>
                </a:solidFill>
                <a:latin typeface="Arial"/>
              </a:rPr>
              <a:t>Intérêt pédagogique</a:t>
            </a:r>
            <a:r>
              <a:rPr lang="fr-FR" sz="1200" b="0" strike="noStrike" spc="-1" dirty="0">
                <a:solidFill>
                  <a:srgbClr val="000000"/>
                </a:solidFill>
                <a:latin typeface="Arial"/>
              </a:rPr>
              <a:t> : </a:t>
            </a:r>
            <a:r>
              <a:rPr lang="fr-FR" sz="1200" b="0" strike="noStrike" spc="-1" dirty="0" err="1">
                <a:solidFill>
                  <a:srgbClr val="000000"/>
                </a:solidFill>
                <a:latin typeface="Arial"/>
              </a:rPr>
              <a:t>Puppet</a:t>
            </a:r>
            <a:r>
              <a:rPr lang="fr-FR" sz="1200" b="0" strike="noStrike" spc="-1" dirty="0">
                <a:solidFill>
                  <a:srgbClr val="000000"/>
                </a:solidFill>
                <a:latin typeface="Arial"/>
              </a:rPr>
              <a:t> Pals est une application permettant aux élèves de créer des saynètes facilement en important des personnages et des fonds servant de décors. Il est donc possible de créer des histoires ou de recréer des histoires lues, racontées, étudiées en la mettant en scène. L’élève enregistre sa prestation orale en même temps qu’il fait bouger les personnages avec ses doigts.</a:t>
            </a:r>
          </a:p>
          <a:p>
            <a:pPr>
              <a:lnSpc>
                <a:spcPct val="100000"/>
              </a:lnSpc>
            </a:pPr>
            <a:endParaRPr lang="fr-FR" sz="1200" b="0" strike="noStrike" spc="-1" dirty="0">
              <a:latin typeface="Arial"/>
            </a:endParaRPr>
          </a:p>
          <a:p>
            <a:pPr>
              <a:lnSpc>
                <a:spcPct val="100000"/>
              </a:lnSpc>
            </a:pPr>
            <a:r>
              <a:rPr lang="fr-FR" sz="1200" b="1" strike="noStrike" spc="-1" dirty="0">
                <a:solidFill>
                  <a:srgbClr val="000000"/>
                </a:solidFill>
                <a:latin typeface="Arial"/>
              </a:rPr>
              <a:t>Du côté de l’enseignant : </a:t>
            </a:r>
            <a:r>
              <a:rPr lang="fr-FR" sz="1200" spc="-1" dirty="0">
                <a:solidFill>
                  <a:srgbClr val="000000"/>
                </a:solidFill>
              </a:rPr>
              <a:t>L’application permet à l’enseignant de faire progresser les élèves en termes d’autonomie, ils peuvent en effet </a:t>
            </a:r>
            <a:r>
              <a:rPr lang="fr-FR" sz="1200" strike="noStrike" spc="-1" dirty="0">
                <a:solidFill>
                  <a:srgbClr val="000000"/>
                </a:solidFill>
                <a:latin typeface="Arial"/>
              </a:rPr>
              <a:t>produire, inventer et raconter de mani</a:t>
            </a:r>
            <a:r>
              <a:rPr lang="fr-FR" sz="1200" spc="-1" dirty="0">
                <a:solidFill>
                  <a:srgbClr val="000000"/>
                </a:solidFill>
                <a:latin typeface="Arial"/>
              </a:rPr>
              <a:t>ère autonome </a:t>
            </a:r>
            <a:r>
              <a:rPr lang="fr-FR" sz="1200" spc="-1" dirty="0">
                <a:solidFill>
                  <a:srgbClr val="000000"/>
                </a:solidFill>
              </a:rPr>
              <a:t>assez rapidement</a:t>
            </a:r>
            <a:r>
              <a:rPr lang="fr-FR" sz="1200" spc="-1" dirty="0">
                <a:solidFill>
                  <a:srgbClr val="000000"/>
                </a:solidFill>
                <a:latin typeface="Arial"/>
              </a:rPr>
              <a:t>. Cette ressource est également utilisable en langues vivantes étrangères.</a:t>
            </a:r>
            <a:endParaRPr lang="fr-FR" sz="1200" strike="noStrike" spc="-1" dirty="0">
              <a:solidFill>
                <a:srgbClr val="000000"/>
              </a:solidFill>
              <a:latin typeface="Arial"/>
            </a:endParaRPr>
          </a:p>
          <a:p>
            <a:pPr>
              <a:lnSpc>
                <a:spcPct val="100000"/>
              </a:lnSpc>
            </a:pPr>
            <a:endParaRPr lang="fr-FR" sz="1200" b="1" strike="noStrike" spc="-1" dirty="0">
              <a:solidFill>
                <a:srgbClr val="000000"/>
              </a:solidFill>
              <a:latin typeface="Arial"/>
            </a:endParaRPr>
          </a:p>
          <a:p>
            <a:pPr>
              <a:lnSpc>
                <a:spcPct val="100000"/>
              </a:lnSpc>
            </a:pPr>
            <a:endParaRPr lang="fr-FR" sz="1200" b="0" strike="noStrike" spc="-1" dirty="0">
              <a:latin typeface="Arial"/>
            </a:endParaRPr>
          </a:p>
          <a:p>
            <a:pPr>
              <a:lnSpc>
                <a:spcPct val="100000"/>
              </a:lnSpc>
            </a:pPr>
            <a:r>
              <a:rPr lang="fr-FR" sz="1200" b="1" strike="noStrike" spc="-1" dirty="0">
                <a:solidFill>
                  <a:srgbClr val="000000"/>
                </a:solidFill>
                <a:latin typeface="Arial"/>
              </a:rPr>
              <a:t>Les tutoriels de prise en main</a:t>
            </a:r>
            <a:r>
              <a:rPr lang="fr-FR" sz="1200" b="0" strike="noStrike" spc="-1" dirty="0">
                <a:solidFill>
                  <a:srgbClr val="000000"/>
                </a:solidFill>
                <a:latin typeface="Arial"/>
              </a:rPr>
              <a:t> : </a:t>
            </a:r>
            <a:r>
              <a:rPr lang="fr-FR" sz="1200" b="0" strike="noStrike" spc="-1" dirty="0">
                <a:solidFill>
                  <a:srgbClr val="000000"/>
                </a:solidFill>
                <a:latin typeface="Arial"/>
                <a:hlinkClick r:id="rId2"/>
              </a:rPr>
              <a:t>Tutoriel </a:t>
            </a:r>
            <a:r>
              <a:rPr lang="fr-FR" sz="1200" b="0" strike="noStrike" spc="-1" dirty="0" err="1">
                <a:solidFill>
                  <a:srgbClr val="000000"/>
                </a:solidFill>
                <a:latin typeface="Arial"/>
                <a:hlinkClick r:id="rId2"/>
              </a:rPr>
              <a:t>Puppet</a:t>
            </a:r>
            <a:r>
              <a:rPr lang="fr-FR" sz="1200" b="0" strike="noStrike" spc="-1" dirty="0">
                <a:solidFill>
                  <a:srgbClr val="000000"/>
                </a:solidFill>
                <a:latin typeface="Arial"/>
                <a:hlinkClick r:id="rId2"/>
              </a:rPr>
              <a:t> Pals</a:t>
            </a:r>
            <a:endParaRPr lang="fr-FR" sz="1200" b="0" strike="noStrike" spc="-1" dirty="0">
              <a:latin typeface="Arial"/>
            </a:endParaRPr>
          </a:p>
          <a:p>
            <a:pPr>
              <a:lnSpc>
                <a:spcPct val="100000"/>
              </a:lnSpc>
            </a:pPr>
            <a:endParaRPr lang="fr-FR" sz="1200" b="0" strike="noStrike" spc="-1" dirty="0">
              <a:latin typeface="Arial"/>
            </a:endParaRPr>
          </a:p>
          <a:p>
            <a:pPr>
              <a:lnSpc>
                <a:spcPct val="100000"/>
              </a:lnSpc>
            </a:pPr>
            <a:r>
              <a:rPr lang="fr-FR" sz="1200" b="1" strike="noStrike" spc="-1" dirty="0">
                <a:solidFill>
                  <a:srgbClr val="000000"/>
                </a:solidFill>
                <a:latin typeface="Arial"/>
              </a:rPr>
              <a:t>Les points forts</a:t>
            </a:r>
            <a:r>
              <a:rPr lang="fr-FR" sz="1200" b="0" strike="noStrike" spc="-1" dirty="0">
                <a:solidFill>
                  <a:srgbClr val="000000"/>
                </a:solidFill>
                <a:latin typeface="Arial"/>
              </a:rPr>
              <a:t> : </a:t>
            </a:r>
            <a:r>
              <a:rPr lang="fr-FR" sz="1200" spc="-1" dirty="0">
                <a:solidFill>
                  <a:srgbClr val="000000"/>
                </a:solidFill>
                <a:latin typeface="Arial"/>
              </a:rPr>
              <a:t>l’application peut être utilisée dans plusieurs langues, il est possible de créer une succession de scènes dans la même production en alternant les fonds (décors). </a:t>
            </a:r>
          </a:p>
          <a:p>
            <a:pPr>
              <a:lnSpc>
                <a:spcPct val="100000"/>
              </a:lnSpc>
            </a:pPr>
            <a:endParaRPr lang="fr-FR" sz="1200" b="1" strike="noStrike" spc="-1" dirty="0">
              <a:solidFill>
                <a:srgbClr val="000000"/>
              </a:solidFill>
              <a:latin typeface="Arial"/>
            </a:endParaRPr>
          </a:p>
          <a:p>
            <a:pPr>
              <a:lnSpc>
                <a:spcPct val="100000"/>
              </a:lnSpc>
            </a:pPr>
            <a:r>
              <a:rPr lang="fr-FR" sz="1200" b="1" strike="noStrike" spc="-1" dirty="0">
                <a:solidFill>
                  <a:srgbClr val="000000"/>
                </a:solidFill>
                <a:latin typeface="Arial"/>
              </a:rPr>
              <a:t>Liens utiles : </a:t>
            </a:r>
            <a:r>
              <a:rPr lang="fr-FR" sz="1200" strike="noStrike" spc="-1" dirty="0" err="1">
                <a:solidFill>
                  <a:srgbClr val="000000"/>
                </a:solidFill>
                <a:latin typeface="Arial"/>
                <a:hlinkClick r:id="rId3"/>
              </a:rPr>
              <a:t>Puppet</a:t>
            </a:r>
            <a:r>
              <a:rPr lang="fr-FR" sz="1200" strike="noStrike" spc="-1" dirty="0">
                <a:solidFill>
                  <a:srgbClr val="000000"/>
                </a:solidFill>
                <a:latin typeface="Arial"/>
                <a:hlinkClick r:id="rId3"/>
              </a:rPr>
              <a:t> Pals sur </a:t>
            </a:r>
            <a:r>
              <a:rPr lang="fr-FR" sz="1200" spc="-1" dirty="0">
                <a:solidFill>
                  <a:srgbClr val="000000"/>
                </a:solidFill>
                <a:latin typeface="Arial"/>
                <a:hlinkClick r:id="rId3"/>
              </a:rPr>
              <a:t>Apple Store</a:t>
            </a:r>
            <a:endParaRPr lang="fr-FR" sz="1200" strike="noStrike" spc="-1" dirty="0">
              <a:solidFill>
                <a:srgbClr val="000000"/>
              </a:solidFill>
              <a:latin typeface="Arial"/>
            </a:endParaRPr>
          </a:p>
          <a:p>
            <a:pPr>
              <a:lnSpc>
                <a:spcPct val="100000"/>
              </a:lnSpc>
            </a:pPr>
            <a:endParaRPr lang="fr-FR" sz="1200" b="0" strike="noStrike" spc="-1" dirty="0">
              <a:latin typeface="Arial"/>
            </a:endParaRPr>
          </a:p>
          <a:p>
            <a:pPr>
              <a:lnSpc>
                <a:spcPct val="100000"/>
              </a:lnSpc>
            </a:pPr>
            <a:r>
              <a:rPr lang="fr-FR" sz="1200" b="1" strike="noStrike" spc="-1" dirty="0">
                <a:solidFill>
                  <a:srgbClr val="000000"/>
                </a:solidFill>
                <a:latin typeface="Arial"/>
              </a:rPr>
              <a:t>Exemples de scénarii pédagogiques : </a:t>
            </a:r>
          </a:p>
          <a:p>
            <a:pPr>
              <a:lnSpc>
                <a:spcPct val="100000"/>
              </a:lnSpc>
            </a:pPr>
            <a:r>
              <a:rPr lang="fr-FR" sz="1200" strike="noStrike" spc="-1" dirty="0">
                <a:solidFill>
                  <a:srgbClr val="000000"/>
                </a:solidFill>
                <a:latin typeface="Arial"/>
                <a:hlinkClick r:id="rId4"/>
              </a:rPr>
              <a:t>Réalisation par des MS à partir d’un album raconté en classe ; </a:t>
            </a:r>
            <a:endParaRPr lang="fr-FR" sz="1200" strike="noStrike" spc="-1" dirty="0">
              <a:solidFill>
                <a:srgbClr val="000000"/>
              </a:solidFill>
              <a:latin typeface="Arial"/>
            </a:endParaRPr>
          </a:p>
          <a:p>
            <a:pPr>
              <a:lnSpc>
                <a:spcPct val="100000"/>
              </a:lnSpc>
            </a:pPr>
            <a:r>
              <a:rPr lang="fr-FR" sz="1200" dirty="0">
                <a:hlinkClick r:id="rId5"/>
              </a:rPr>
              <a:t>projet_film_ps_ms_avec_puppet_pals.pdf (ac-versailles.fr)</a:t>
            </a:r>
            <a:endParaRPr lang="fr-FR" sz="1200" strike="noStrike" spc="-1" dirty="0">
              <a:solidFill>
                <a:srgbClr val="000000"/>
              </a:solidFill>
              <a:latin typeface="Arial"/>
            </a:endParaRPr>
          </a:p>
          <a:p>
            <a:pPr>
              <a:lnSpc>
                <a:spcPct val="100000"/>
              </a:lnSpc>
            </a:pPr>
            <a:endParaRPr lang="fr-FR" sz="1200" b="0" strike="noStrike" spc="-1" dirty="0">
              <a:latin typeface="Arial"/>
            </a:endParaRPr>
          </a:p>
        </p:txBody>
      </p:sp>
      <p:pic>
        <p:nvPicPr>
          <p:cNvPr id="86" name="Image 14"/>
          <p:cNvPicPr/>
          <p:nvPr/>
        </p:nvPicPr>
        <p:blipFill>
          <a:blip r:embed="rId6"/>
          <a:stretch/>
        </p:blipFill>
        <p:spPr>
          <a:xfrm>
            <a:off x="506160" y="2630880"/>
            <a:ext cx="551520" cy="551520"/>
          </a:xfrm>
          <a:prstGeom prst="rect">
            <a:avLst/>
          </a:prstGeom>
          <a:ln w="0">
            <a:noFill/>
          </a:ln>
        </p:spPr>
      </p:pic>
      <p:pic>
        <p:nvPicPr>
          <p:cNvPr id="87" name="Image 18"/>
          <p:cNvPicPr/>
          <p:nvPr/>
        </p:nvPicPr>
        <p:blipFill>
          <a:blip r:embed="rId7"/>
          <a:stretch/>
        </p:blipFill>
        <p:spPr>
          <a:xfrm>
            <a:off x="506160" y="4318200"/>
            <a:ext cx="507600" cy="507600"/>
          </a:xfrm>
          <a:prstGeom prst="rect">
            <a:avLst/>
          </a:prstGeom>
          <a:ln w="0">
            <a:noFill/>
          </a:ln>
        </p:spPr>
      </p:pic>
      <p:pic>
        <p:nvPicPr>
          <p:cNvPr id="88" name="Image 26"/>
          <p:cNvPicPr/>
          <p:nvPr/>
        </p:nvPicPr>
        <p:blipFill>
          <a:blip r:embed="rId8"/>
          <a:stretch/>
        </p:blipFill>
        <p:spPr>
          <a:xfrm>
            <a:off x="477360" y="4851720"/>
            <a:ext cx="507600" cy="507600"/>
          </a:xfrm>
          <a:prstGeom prst="rect">
            <a:avLst/>
          </a:prstGeom>
          <a:ln w="0">
            <a:noFill/>
          </a:ln>
        </p:spPr>
      </p:pic>
      <p:pic>
        <p:nvPicPr>
          <p:cNvPr id="89" name="Image 28"/>
          <p:cNvPicPr/>
          <p:nvPr/>
        </p:nvPicPr>
        <p:blipFill>
          <a:blip r:embed="rId9"/>
          <a:stretch/>
        </p:blipFill>
        <p:spPr>
          <a:xfrm>
            <a:off x="477360" y="5428800"/>
            <a:ext cx="558720" cy="551520"/>
          </a:xfrm>
          <a:prstGeom prst="rect">
            <a:avLst/>
          </a:prstGeom>
          <a:ln w="0">
            <a:noFill/>
          </a:ln>
        </p:spPr>
      </p:pic>
      <p:pic>
        <p:nvPicPr>
          <p:cNvPr id="91" name="Image 7"/>
          <p:cNvPicPr/>
          <p:nvPr/>
        </p:nvPicPr>
        <p:blipFill>
          <a:blip r:embed="rId10"/>
          <a:stretch/>
        </p:blipFill>
        <p:spPr>
          <a:xfrm>
            <a:off x="10862280" y="6324480"/>
            <a:ext cx="1060200" cy="409680"/>
          </a:xfrm>
          <a:prstGeom prst="rect">
            <a:avLst/>
          </a:prstGeom>
          <a:ln w="0">
            <a:noFill/>
          </a:ln>
        </p:spPr>
      </p:pic>
      <p:pic>
        <p:nvPicPr>
          <p:cNvPr id="92" name="Image 9"/>
          <p:cNvPicPr/>
          <p:nvPr/>
        </p:nvPicPr>
        <p:blipFill>
          <a:blip r:embed="rId11"/>
          <a:stretch/>
        </p:blipFill>
        <p:spPr>
          <a:xfrm>
            <a:off x="477360" y="3798720"/>
            <a:ext cx="613440" cy="536400"/>
          </a:xfrm>
          <a:prstGeom prst="rect">
            <a:avLst/>
          </a:prstGeom>
          <a:ln w="0">
            <a:noFill/>
          </a:ln>
        </p:spPr>
      </p:pic>
      <p:sp>
        <p:nvSpPr>
          <p:cNvPr id="93" name="CustomShape 5"/>
          <p:cNvSpPr/>
          <p:nvPr/>
        </p:nvSpPr>
        <p:spPr>
          <a:xfrm>
            <a:off x="2729298" y="187413"/>
            <a:ext cx="3875760" cy="152995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p:style>
      </p:sp>
      <p:sp>
        <p:nvSpPr>
          <p:cNvPr id="94" name="CustomShape 6"/>
          <p:cNvSpPr/>
          <p:nvPr/>
        </p:nvSpPr>
        <p:spPr>
          <a:xfrm>
            <a:off x="502074" y="6374116"/>
            <a:ext cx="3299400" cy="25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100" b="1" strike="noStrike" spc="-1" dirty="0">
                <a:solidFill>
                  <a:srgbClr val="00B050"/>
                </a:solidFill>
                <a:latin typeface="Arial"/>
                <a:hlinkClick r:id="rId12"/>
              </a:rPr>
              <a:t>Retrouvez d’autres fiches </a:t>
            </a:r>
            <a:r>
              <a:rPr lang="fr-FR" sz="1100" b="1" strike="noStrike" spc="-1" dirty="0" err="1">
                <a:solidFill>
                  <a:srgbClr val="00B050"/>
                </a:solidFill>
                <a:latin typeface="Arial"/>
                <a:hlinkClick r:id="rId12"/>
              </a:rPr>
              <a:t>Rapid’Num</a:t>
            </a:r>
            <a:endParaRPr lang="fr-FR" sz="1100" b="0" strike="noStrike" spc="-1" dirty="0">
              <a:latin typeface="Arial"/>
            </a:endParaRPr>
          </a:p>
        </p:txBody>
      </p:sp>
      <p:pic>
        <p:nvPicPr>
          <p:cNvPr id="95" name="Image 19"/>
          <p:cNvPicPr/>
          <p:nvPr/>
        </p:nvPicPr>
        <p:blipFill>
          <a:blip r:embed="rId13"/>
          <a:stretch/>
        </p:blipFill>
        <p:spPr>
          <a:xfrm>
            <a:off x="596160" y="3287520"/>
            <a:ext cx="507600" cy="548280"/>
          </a:xfrm>
          <a:prstGeom prst="rect">
            <a:avLst/>
          </a:prstGeom>
          <a:ln w="0">
            <a:noFill/>
          </a:ln>
        </p:spPr>
      </p:pic>
      <p:pic>
        <p:nvPicPr>
          <p:cNvPr id="96" name="Image 5"/>
          <p:cNvPicPr/>
          <p:nvPr/>
        </p:nvPicPr>
        <p:blipFill>
          <a:blip r:embed="rId14"/>
          <a:stretch/>
        </p:blipFill>
        <p:spPr>
          <a:xfrm>
            <a:off x="396000" y="277200"/>
            <a:ext cx="2106720" cy="1134000"/>
          </a:xfrm>
          <a:prstGeom prst="rect">
            <a:avLst/>
          </a:prstGeom>
          <a:ln w="0">
            <a:noFill/>
          </a:ln>
        </p:spPr>
      </p:pic>
      <p:pic>
        <p:nvPicPr>
          <p:cNvPr id="7" name="Image 6">
            <a:extLst>
              <a:ext uri="{FF2B5EF4-FFF2-40B4-BE49-F238E27FC236}">
                <a16:creationId xmlns:a16="http://schemas.microsoft.com/office/drawing/2014/main" id="{D0AD7D03-F735-E7C1-796E-BC0D290D3AC8}"/>
              </a:ext>
            </a:extLst>
          </p:cNvPr>
          <p:cNvPicPr>
            <a:picLocks noChangeAspect="1"/>
          </p:cNvPicPr>
          <p:nvPr/>
        </p:nvPicPr>
        <p:blipFill>
          <a:blip r:embed="rId15"/>
          <a:stretch>
            <a:fillRect/>
          </a:stretch>
        </p:blipFill>
        <p:spPr>
          <a:xfrm>
            <a:off x="3192130" y="240394"/>
            <a:ext cx="2950095" cy="1423988"/>
          </a:xfrm>
          <a:prstGeom prst="rect">
            <a:avLst/>
          </a:prstGeom>
        </p:spPr>
      </p:pic>
      <p:pic>
        <p:nvPicPr>
          <p:cNvPr id="4" name="Image 3">
            <a:extLst>
              <a:ext uri="{FF2B5EF4-FFF2-40B4-BE49-F238E27FC236}">
                <a16:creationId xmlns:a16="http://schemas.microsoft.com/office/drawing/2014/main" id="{3B15E0BC-7DBE-490F-88AC-AE84AFFA862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15723" y="227772"/>
            <a:ext cx="1431008" cy="1431008"/>
          </a:xfrm>
          <a:prstGeom prst="rect">
            <a:avLst/>
          </a:prstGeom>
        </p:spPr>
      </p:pic>
      <p:sp>
        <p:nvSpPr>
          <p:cNvPr id="18" name="Espace réservé du pied de page 4">
            <a:extLst>
              <a:ext uri="{FF2B5EF4-FFF2-40B4-BE49-F238E27FC236}">
                <a16:creationId xmlns:a16="http://schemas.microsoft.com/office/drawing/2014/main" id="{F27E0409-7F79-4616-A950-7BA9A938703C}"/>
              </a:ext>
            </a:extLst>
          </p:cNvPr>
          <p:cNvSpPr txBox="1">
            <a:spLocks/>
          </p:cNvSpPr>
          <p:nvPr/>
        </p:nvSpPr>
        <p:spPr>
          <a:xfrm>
            <a:off x="3008305" y="6370454"/>
            <a:ext cx="6876789"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solidFill>
                  <a:schemeClr val="bg1">
                    <a:lumMod val="50000"/>
                  </a:schemeClr>
                </a:solidFill>
                <a:latin typeface="Calibri" panose="020F0502020204030204" pitchFamily="34" charset="0"/>
                <a:cs typeface="Calibri" panose="020F0502020204030204" pitchFamily="34" charset="0"/>
              </a:rPr>
              <a:t>DRANE Montpellier– Équipe des référents 1er degré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12"/>
          <p:cNvPicPr/>
          <p:nvPr/>
        </p:nvPicPr>
        <p:blipFill>
          <a:blip r:embed="rId3"/>
          <a:stretch/>
        </p:blipFill>
        <p:spPr>
          <a:xfrm>
            <a:off x="10862280" y="6324480"/>
            <a:ext cx="1060200" cy="409680"/>
          </a:xfrm>
          <a:prstGeom prst="rect">
            <a:avLst/>
          </a:prstGeom>
          <a:ln w="0">
            <a:noFill/>
          </a:ln>
        </p:spPr>
      </p:pic>
      <p:pic>
        <p:nvPicPr>
          <p:cNvPr id="15" name="Image 14">
            <a:extLst>
              <a:ext uri="{FF2B5EF4-FFF2-40B4-BE49-F238E27FC236}">
                <a16:creationId xmlns:a16="http://schemas.microsoft.com/office/drawing/2014/main" id="{F9E162B9-7EED-447E-3B7C-C791BEF9434F}"/>
              </a:ext>
            </a:extLst>
          </p:cNvPr>
          <p:cNvPicPr>
            <a:picLocks noChangeAspect="1"/>
          </p:cNvPicPr>
          <p:nvPr/>
        </p:nvPicPr>
        <p:blipFill>
          <a:blip r:embed="rId4"/>
          <a:stretch>
            <a:fillRect/>
          </a:stretch>
        </p:blipFill>
        <p:spPr>
          <a:xfrm>
            <a:off x="269520" y="47160"/>
            <a:ext cx="5684966" cy="3973957"/>
          </a:xfrm>
          <a:prstGeom prst="rect">
            <a:avLst/>
          </a:prstGeom>
        </p:spPr>
      </p:pic>
      <p:pic>
        <p:nvPicPr>
          <p:cNvPr id="17" name="Image 16">
            <a:extLst>
              <a:ext uri="{FF2B5EF4-FFF2-40B4-BE49-F238E27FC236}">
                <a16:creationId xmlns:a16="http://schemas.microsoft.com/office/drawing/2014/main" id="{14643BBA-6CCE-706B-1BCA-A0E67FB259E6}"/>
              </a:ext>
            </a:extLst>
          </p:cNvPr>
          <p:cNvPicPr>
            <a:picLocks noChangeAspect="1"/>
          </p:cNvPicPr>
          <p:nvPr/>
        </p:nvPicPr>
        <p:blipFill>
          <a:blip r:embed="rId5"/>
          <a:stretch>
            <a:fillRect/>
          </a:stretch>
        </p:blipFill>
        <p:spPr>
          <a:xfrm>
            <a:off x="6307119" y="370114"/>
            <a:ext cx="5615361" cy="5877685"/>
          </a:xfrm>
          <a:prstGeom prst="rect">
            <a:avLst/>
          </a:prstGeom>
        </p:spPr>
      </p:pic>
      <p:pic>
        <p:nvPicPr>
          <p:cNvPr id="19" name="Image 18">
            <a:extLst>
              <a:ext uri="{FF2B5EF4-FFF2-40B4-BE49-F238E27FC236}">
                <a16:creationId xmlns:a16="http://schemas.microsoft.com/office/drawing/2014/main" id="{FE94476B-4113-3DFF-4E03-B594BC8214D9}"/>
              </a:ext>
            </a:extLst>
          </p:cNvPr>
          <p:cNvPicPr>
            <a:picLocks noChangeAspect="1"/>
          </p:cNvPicPr>
          <p:nvPr/>
        </p:nvPicPr>
        <p:blipFill>
          <a:blip r:embed="rId6"/>
          <a:stretch>
            <a:fillRect/>
          </a:stretch>
        </p:blipFill>
        <p:spPr>
          <a:xfrm>
            <a:off x="395968" y="4196342"/>
            <a:ext cx="3490232" cy="1830691"/>
          </a:xfrm>
          <a:prstGeom prst="rect">
            <a:avLst/>
          </a:prstGeom>
        </p:spPr>
      </p:pic>
      <p:sp>
        <p:nvSpPr>
          <p:cNvPr id="20" name="ZoneTexte 19">
            <a:extLst>
              <a:ext uri="{FF2B5EF4-FFF2-40B4-BE49-F238E27FC236}">
                <a16:creationId xmlns:a16="http://schemas.microsoft.com/office/drawing/2014/main" id="{9DEACF6F-FA4F-A150-23C9-141174077302}"/>
              </a:ext>
            </a:extLst>
          </p:cNvPr>
          <p:cNvSpPr txBox="1"/>
          <p:nvPr/>
        </p:nvSpPr>
        <p:spPr>
          <a:xfrm>
            <a:off x="4114800" y="4561114"/>
            <a:ext cx="2362200" cy="1107996"/>
          </a:xfrm>
          <a:prstGeom prst="rect">
            <a:avLst/>
          </a:prstGeom>
          <a:noFill/>
        </p:spPr>
        <p:txBody>
          <a:bodyPr wrap="square" rtlCol="0">
            <a:spAutoFit/>
          </a:bodyPr>
          <a:lstStyle/>
          <a:p>
            <a:r>
              <a:rPr lang="fr-FR" sz="1100" dirty="0"/>
              <a:t>Le changement de décor et donc le passage entre les différentes scènes se fait en tirant sur les « pompons ». </a:t>
            </a:r>
          </a:p>
          <a:p>
            <a:r>
              <a:rPr lang="fr-FR" sz="1100" dirty="0"/>
              <a:t>Dans la configuration ci-contre, il y a 3 pompons donc 3 décors.</a:t>
            </a:r>
          </a:p>
        </p:txBody>
      </p:sp>
      <p:sp>
        <p:nvSpPr>
          <p:cNvPr id="8" name="Espace réservé du pied de page 4">
            <a:extLst>
              <a:ext uri="{FF2B5EF4-FFF2-40B4-BE49-F238E27FC236}">
                <a16:creationId xmlns:a16="http://schemas.microsoft.com/office/drawing/2014/main" id="{84F699E4-1A84-49FE-839E-7115257D5B3E}"/>
              </a:ext>
            </a:extLst>
          </p:cNvPr>
          <p:cNvSpPr txBox="1">
            <a:spLocks/>
          </p:cNvSpPr>
          <p:nvPr/>
        </p:nvSpPr>
        <p:spPr>
          <a:xfrm>
            <a:off x="2516091" y="6384467"/>
            <a:ext cx="6876789"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dirty="0">
                <a:solidFill>
                  <a:schemeClr val="bg1">
                    <a:lumMod val="50000"/>
                  </a:schemeClr>
                </a:solidFill>
                <a:latin typeface="Calibri" panose="020F0502020204030204" pitchFamily="34" charset="0"/>
                <a:cs typeface="Calibri" panose="020F0502020204030204" pitchFamily="34" charset="0"/>
              </a:rPr>
              <a:t>DRANE Montpellier– Équipe des référents 1er degré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1047</TotalTime>
  <Words>419</Words>
  <Application>Microsoft Office PowerPoint</Application>
  <PresentationFormat>Grand écran</PresentationFormat>
  <Paragraphs>31</Paragraphs>
  <Slides>2</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vt:i4>
      </vt:variant>
    </vt:vector>
  </HeadingPairs>
  <TitlesOfParts>
    <vt:vector size="11" baseType="lpstr">
      <vt:lpstr>Arial</vt:lpstr>
      <vt:lpstr>Calibri</vt:lpstr>
      <vt:lpstr>Calibri Light</vt:lpstr>
      <vt:lpstr>DejaVu Sans</vt:lpstr>
      <vt:lpstr>Symbol</vt:lpstr>
      <vt:lpstr>Times New Roman</vt:lpstr>
      <vt:lpstr>Wingdings</vt:lpstr>
      <vt:lpstr>Office Theme</vt:lpstr>
      <vt:lpstr>Office Theme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Rouvelet Vincent</dc:creator>
  <dc:description/>
  <cp:lastModifiedBy>Rouvelet Vincent</cp:lastModifiedBy>
  <cp:revision>66</cp:revision>
  <dcterms:created xsi:type="dcterms:W3CDTF">2022-02-07T08:41:22Z</dcterms:created>
  <dcterms:modified xsi:type="dcterms:W3CDTF">2022-10-07T12:59:07Z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2</vt:i4>
  </property>
</Properties>
</file>