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an-Baptiste FERRER" initials="J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839" autoAdjust="0"/>
  </p:normalViewPr>
  <p:slideViewPr>
    <p:cSldViewPr snapToGrid="0">
      <p:cViewPr varScale="1">
        <p:scale>
          <a:sx n="79" d="100"/>
          <a:sy n="79" d="100"/>
        </p:scale>
        <p:origin x="9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3E505432-6DAD-4715-BB7E-6237EC5A3C0D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r>
              <a:rPr lang="fr-FR" sz="2000" b="0" strike="noStrike" spc="-1" dirty="0">
                <a:latin typeface="+mn-lt"/>
              </a:rPr>
              <a:t>Au préalable : </a:t>
            </a:r>
          </a:p>
          <a:p>
            <a:r>
              <a:rPr lang="fr-FR" sz="2000" b="0" strike="noStrike" spc="-1" dirty="0">
                <a:latin typeface="+mn-lt"/>
              </a:rPr>
              <a:t>1) se créer un compte enseignant</a:t>
            </a:r>
          </a:p>
          <a:p>
            <a:r>
              <a:rPr lang="fr-FR" sz="2000" b="0" strike="noStrike" spc="-1" dirty="0">
                <a:latin typeface="+mn-lt"/>
              </a:rPr>
              <a:t>2) Créer une classe avec des profils élèves pour les stagiaires</a:t>
            </a:r>
          </a:p>
          <a:p>
            <a:r>
              <a:rPr lang="fr-FR" sz="2000" b="0" strike="noStrike" spc="-1" dirty="0">
                <a:latin typeface="+mn-lt"/>
              </a:rPr>
              <a:t>3) Faire en amont un test de positionnement pour 1 élève virtuel (cela permettra de montrer le tableau de bord complet)</a:t>
            </a:r>
          </a:p>
          <a:p>
            <a:r>
              <a:rPr lang="fr-FR" sz="2000" b="0" strike="noStrike" spc="-1" dirty="0">
                <a:latin typeface="+mn-lt"/>
              </a:rPr>
              <a:t>3) Mettre en activité les stagiaires avec les premiers exercices élèves (exercices de positionnement)</a:t>
            </a:r>
          </a:p>
          <a:p>
            <a:r>
              <a:rPr lang="fr-FR" sz="2000" b="0" strike="noStrike" spc="-1" dirty="0">
                <a:latin typeface="+mn-lt"/>
              </a:rPr>
              <a:t>4) Présenter le tableau de bord enseignant</a:t>
            </a:r>
            <a:endParaRPr lang="fr-FR" sz="2000" b="0" strike="noStrike" spc="-1" dirty="0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1D551B0-B793-475A-BBAE-B4EA599920A6}" type="slidenum">
              <a:rPr lang="fr-FR" sz="1200" b="0" strike="noStrike" spc="-1">
                <a:latin typeface="Times New Roman"/>
              </a:rPr>
              <a:t>2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B0B3AC7-5FC5-4819-98DF-8E005872084C}" type="datetime1">
              <a:rPr lang="fr-FR" sz="1200" b="0" strike="noStrike" spc="-1">
                <a:solidFill>
                  <a:srgbClr val="8B8B8B"/>
                </a:solidFill>
                <a:latin typeface="Calibri"/>
              </a:rPr>
              <a:t>03/10/2022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</a:rPr>
              <a:t>DRANE - Référents numériques pour le 1er degré</a:t>
            </a:r>
            <a:endParaRPr lang="fr-FR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81CD56E-8DC3-49DA-9B0E-9427168C1AC0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Modifier les styles du texte du masque</a:t>
            </a:r>
          </a:p>
          <a:p>
            <a:pPr marL="864000" lvl="1" indent="-324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Deuxième niveau</a:t>
            </a:r>
          </a:p>
          <a:p>
            <a:pPr marL="1296000" lvl="2" indent="-288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Troisième niveau</a:t>
            </a:r>
          </a:p>
          <a:p>
            <a:pPr marL="1728000" lvl="3" indent="-216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</a:t>
            </a:r>
          </a:p>
          <a:p>
            <a:pPr marL="2160000" lvl="4" indent="-216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5F034554-0C58-4DF9-B93E-822BB2C4573D}" type="datetime1">
              <a:rPr lang="fr-FR" sz="1200" b="0" strike="noStrike" spc="-1">
                <a:solidFill>
                  <a:srgbClr val="8B8B8B"/>
                </a:solidFill>
                <a:latin typeface="Calibri"/>
              </a:rPr>
              <a:t>03/10/2022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</a:rPr>
              <a:t>DRANE - Référents numériques pour le 1er degré</a:t>
            </a:r>
            <a:endParaRPr lang="fr-FR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00EC56AA-003E-48E5-9845-D7E18A972C14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7.jpeg"/><Relationship Id="rId3" Type="http://schemas.openxmlformats.org/officeDocument/2006/relationships/hyperlink" Target="https://www.orthophore.fr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6.jpeg"/><Relationship Id="rId2" Type="http://schemas.openxmlformats.org/officeDocument/2006/relationships/hyperlink" Target="https://www.orthophore.fr/page.php?document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11" Type="http://schemas.openxmlformats.org/officeDocument/2006/relationships/hyperlink" Target="https://www.ac-montpellier.fr/ressources-numeriques-pour-les-formateurs-du-1er-degre-124832" TargetMode="External"/><Relationship Id="rId5" Type="http://schemas.openxmlformats.org/officeDocument/2006/relationships/hyperlink" Target="https://wiki.orthophore.fr/index.php?title=Accueil" TargetMode="External"/><Relationship Id="rId15" Type="http://schemas.openxmlformats.org/officeDocument/2006/relationships/image" Target="../media/image9.png"/><Relationship Id="rId10" Type="http://schemas.openxmlformats.org/officeDocument/2006/relationships/image" Target="../media/image5.png"/><Relationship Id="rId4" Type="http://schemas.openxmlformats.org/officeDocument/2006/relationships/hyperlink" Target="https://www.orthophore.fr/docs/video/Orthophore.mp4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8656920" y="277200"/>
            <a:ext cx="3362760" cy="1860072"/>
          </a:xfrm>
          <a:prstGeom prst="rect">
            <a:avLst/>
          </a:prstGeom>
          <a:noFill/>
          <a:ln w="31680">
            <a:solidFill>
              <a:srgbClr val="2F5597"/>
            </a:solidFill>
            <a:round/>
          </a:ln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fr-FR" sz="12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  Domaine : 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Français – Dictée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  Niveau : 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Cycles 2/3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  Facilité d’appropriation : 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Très accessible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  Matériel nécessaire : 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Ordinateur ou tablette 	  connecté à internet</a:t>
            </a:r>
            <a:endParaRPr lang="fr-FR" sz="1200" b="0" strike="noStrike" spc="-1" dirty="0">
              <a:latin typeface="Arial"/>
            </a:endParaRPr>
          </a:p>
        </p:txBody>
      </p:sp>
      <p:sp>
        <p:nvSpPr>
          <p:cNvPr id="89" name="ZoneTexte 11"/>
          <p:cNvSpPr/>
          <p:nvPr/>
        </p:nvSpPr>
        <p:spPr>
          <a:xfrm>
            <a:off x="506160" y="1747584"/>
            <a:ext cx="7900920" cy="820440"/>
          </a:xfrm>
          <a:prstGeom prst="rect">
            <a:avLst/>
          </a:prstGeom>
          <a:solidFill>
            <a:srgbClr val="DAE3F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</a:rPr>
              <a:t>Orthophore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 est un site développé par des membres de l’Académie de Lille, proposant un ensemble de dictées en autonomie. C’est un dispositif qui permet aux élèves de réaliser seuls, à leur rythme, des dictées choisies sur le site ou rédigées par l’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</a:rPr>
              <a:t>enseignant-e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.</a:t>
            </a:r>
            <a:endParaRPr lang="fr-F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Les dictées sont « ouvertes » pour une certaine durée et peuvent être adaptées en fonction du niveau de l’élève.</a:t>
            </a:r>
            <a:endParaRPr lang="fr-FR" sz="1200" b="0" strike="noStrike" spc="-1" dirty="0">
              <a:latin typeface="Arial"/>
            </a:endParaRPr>
          </a:p>
        </p:txBody>
      </p:sp>
      <p:sp>
        <p:nvSpPr>
          <p:cNvPr id="90" name="ZoneTexte 12"/>
          <p:cNvSpPr/>
          <p:nvPr/>
        </p:nvSpPr>
        <p:spPr>
          <a:xfrm>
            <a:off x="1221480" y="2949480"/>
            <a:ext cx="10658520" cy="323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Intérêt pédagogique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 : L’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</a:rPr>
              <a:t>Orthophore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 permet de proposer à vos élèves des dictées hebdomadaires, du CE1 au CM2, sous la forme de  textes à trous. L’objectif principal est de leur donner la possibilité de mesurer leurs progrès par rapport à eux-mêmes dans les différentes catégories d’erreurs repérées : orthographe d’usage, accord de groupe nominal, accord de groupe verbal, homophones, verbes en [-é] ou en encore mots transparents.</a:t>
            </a:r>
            <a:endParaRPr lang="fr-F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Du côté de l’enseignant : 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Toutes les dictées d’un même niveau sont calibrées de manière identique.</a:t>
            </a:r>
            <a:endParaRPr lang="fr-F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L’enseignant choisit d’activer les dictées qu’il souhaite pour une durée d’une heure. Les élèves réalisent alors les dictées choisies. À la fin, ils ont accès aux types d’erreur commises ainsi qu’à leur progression sur les dix dernières dictées réalisées.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Les tutoriels de prise en main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 : </a:t>
            </a:r>
            <a:r>
              <a:rPr lang="fr-FR" sz="1200" b="0" u="sng" strike="noStrike" spc="-1" dirty="0">
                <a:solidFill>
                  <a:srgbClr val="0563C1"/>
                </a:solidFill>
                <a:uFillTx/>
                <a:latin typeface="Arial"/>
                <a:hlinkClick r:id="rId2"/>
              </a:rPr>
              <a:t>Toute la documentation de l’application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Les points forts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 : Simple d’utilisation - Compatible avec toutes les plateformes – Gratuit – Élèves en autonomie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Liens utiles : 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u="sng" strike="noStrike" spc="-1" dirty="0">
                <a:solidFill>
                  <a:srgbClr val="0563C1"/>
                </a:solidFill>
                <a:uFillTx/>
                <a:latin typeface="Arial"/>
                <a:hlinkClick r:id="rId3"/>
              </a:rPr>
              <a:t>Site officiel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  -  </a:t>
            </a:r>
            <a:r>
              <a:rPr lang="fr-FR" sz="1200" b="0" u="sng" strike="noStrike" spc="-1" dirty="0">
                <a:solidFill>
                  <a:srgbClr val="0563C1"/>
                </a:solidFill>
                <a:uFillTx/>
                <a:latin typeface="Arial"/>
                <a:hlinkClick r:id="rId4"/>
              </a:rPr>
              <a:t>Présentation de L'</a:t>
            </a:r>
            <a:r>
              <a:rPr lang="fr-FR" sz="1200" b="0" u="sng" strike="noStrike" spc="-1" dirty="0" err="1">
                <a:solidFill>
                  <a:srgbClr val="0563C1"/>
                </a:solidFill>
                <a:uFillTx/>
                <a:latin typeface="Arial"/>
                <a:hlinkClick r:id="rId4"/>
              </a:rPr>
              <a:t>Orthophore</a:t>
            </a:r>
            <a:r>
              <a:rPr lang="fr-FR" sz="1200" b="0" u="sng" strike="noStrike" spc="-1" dirty="0">
                <a:solidFill>
                  <a:srgbClr val="0563C1"/>
                </a:solidFill>
                <a:uFillTx/>
                <a:latin typeface="Arial"/>
                <a:hlinkClick r:id="rId4"/>
              </a:rPr>
              <a:t>(vidéo) 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 -</a:t>
            </a:r>
            <a:r>
              <a:rPr lang="fr-FR" sz="1200" b="0" u="sng" strike="noStrike" spc="-1" dirty="0">
                <a:solidFill>
                  <a:srgbClr val="0563C1"/>
                </a:solidFill>
                <a:uFillTx/>
                <a:latin typeface="Arial"/>
                <a:hlinkClick r:id="rId5"/>
              </a:rPr>
              <a:t>Le wiki d'</a:t>
            </a:r>
            <a:r>
              <a:rPr lang="fr-FR" sz="1200" b="0" u="sng" strike="noStrike" spc="-1" dirty="0" err="1">
                <a:solidFill>
                  <a:srgbClr val="0563C1"/>
                </a:solidFill>
                <a:uFillTx/>
                <a:latin typeface="Arial"/>
                <a:hlinkClick r:id="rId5"/>
              </a:rPr>
              <a:t>orthophore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</p:txBody>
      </p:sp>
      <p:pic>
        <p:nvPicPr>
          <p:cNvPr id="91" name="Image 14"/>
          <p:cNvPicPr/>
          <p:nvPr/>
        </p:nvPicPr>
        <p:blipFill>
          <a:blip r:embed="rId6"/>
          <a:stretch/>
        </p:blipFill>
        <p:spPr>
          <a:xfrm>
            <a:off x="506160" y="3048480"/>
            <a:ext cx="551520" cy="551520"/>
          </a:xfrm>
          <a:prstGeom prst="rect">
            <a:avLst/>
          </a:prstGeom>
          <a:ln w="0">
            <a:noFill/>
          </a:ln>
        </p:spPr>
      </p:pic>
      <p:pic>
        <p:nvPicPr>
          <p:cNvPr id="92" name="Image 18"/>
          <p:cNvPicPr/>
          <p:nvPr/>
        </p:nvPicPr>
        <p:blipFill>
          <a:blip r:embed="rId7"/>
          <a:stretch/>
        </p:blipFill>
        <p:spPr>
          <a:xfrm>
            <a:off x="540000" y="4825800"/>
            <a:ext cx="507600" cy="507600"/>
          </a:xfrm>
          <a:prstGeom prst="rect">
            <a:avLst/>
          </a:prstGeom>
          <a:ln w="0">
            <a:noFill/>
          </a:ln>
        </p:spPr>
      </p:pic>
      <p:pic>
        <p:nvPicPr>
          <p:cNvPr id="93" name="Image 26"/>
          <p:cNvPicPr/>
          <p:nvPr/>
        </p:nvPicPr>
        <p:blipFill>
          <a:blip r:embed="rId8"/>
          <a:stretch/>
        </p:blipFill>
        <p:spPr>
          <a:xfrm>
            <a:off x="477360" y="5432400"/>
            <a:ext cx="507600" cy="507600"/>
          </a:xfrm>
          <a:prstGeom prst="rect">
            <a:avLst/>
          </a:prstGeom>
          <a:ln w="0">
            <a:noFill/>
          </a:ln>
        </p:spPr>
      </p:pic>
      <p:pic>
        <p:nvPicPr>
          <p:cNvPr id="95" name="Image 7"/>
          <p:cNvPicPr/>
          <p:nvPr/>
        </p:nvPicPr>
        <p:blipFill>
          <a:blip r:embed="rId9"/>
          <a:stretch/>
        </p:blipFill>
        <p:spPr>
          <a:xfrm>
            <a:off x="10862280" y="6324480"/>
            <a:ext cx="1060200" cy="409680"/>
          </a:xfrm>
          <a:prstGeom prst="rect">
            <a:avLst/>
          </a:prstGeom>
          <a:ln w="0">
            <a:noFill/>
          </a:ln>
        </p:spPr>
      </p:pic>
      <p:pic>
        <p:nvPicPr>
          <p:cNvPr id="96" name="Image 9"/>
          <p:cNvPicPr/>
          <p:nvPr/>
        </p:nvPicPr>
        <p:blipFill>
          <a:blip r:embed="rId10"/>
          <a:stretch/>
        </p:blipFill>
        <p:spPr>
          <a:xfrm>
            <a:off x="477360" y="4289400"/>
            <a:ext cx="613440" cy="536400"/>
          </a:xfrm>
          <a:prstGeom prst="rect">
            <a:avLst/>
          </a:prstGeom>
          <a:ln w="0">
            <a:noFill/>
          </a:ln>
        </p:spPr>
      </p:pic>
      <p:sp>
        <p:nvSpPr>
          <p:cNvPr id="97" name="Rectangle 1"/>
          <p:cNvSpPr/>
          <p:nvPr/>
        </p:nvSpPr>
        <p:spPr>
          <a:xfrm>
            <a:off x="2795400" y="284760"/>
            <a:ext cx="3875760" cy="1110600"/>
          </a:xfrm>
          <a:prstGeom prst="rect">
            <a:avLst/>
          </a:prstGeom>
          <a:noFill/>
          <a:ln w="28440">
            <a:solidFill>
              <a:srgbClr val="0070C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ZoneTexte 6"/>
          <p:cNvSpPr/>
          <p:nvPr/>
        </p:nvSpPr>
        <p:spPr>
          <a:xfrm>
            <a:off x="477360" y="6399160"/>
            <a:ext cx="3299400" cy="25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100" b="1" strike="noStrike" spc="-1" dirty="0">
                <a:solidFill>
                  <a:srgbClr val="00B050"/>
                </a:solidFill>
                <a:latin typeface="Arial"/>
                <a:hlinkClick r:id="rId11"/>
              </a:rPr>
              <a:t>Retrouvez d’autres fiches </a:t>
            </a:r>
            <a:r>
              <a:rPr lang="fr-FR" sz="1100" b="1" strike="noStrike" spc="-1" dirty="0" err="1">
                <a:solidFill>
                  <a:srgbClr val="00B050"/>
                </a:solidFill>
                <a:latin typeface="Arial"/>
                <a:hlinkClick r:id="rId11"/>
              </a:rPr>
              <a:t>Rapid’Num</a:t>
            </a:r>
            <a:endParaRPr lang="fr-FR" sz="1100" b="0" strike="noStrike" spc="-1" dirty="0">
              <a:latin typeface="Arial"/>
            </a:endParaRPr>
          </a:p>
        </p:txBody>
      </p:sp>
      <p:pic>
        <p:nvPicPr>
          <p:cNvPr id="99" name="Image 19"/>
          <p:cNvPicPr/>
          <p:nvPr/>
        </p:nvPicPr>
        <p:blipFill>
          <a:blip r:embed="rId12"/>
          <a:stretch/>
        </p:blipFill>
        <p:spPr>
          <a:xfrm>
            <a:off x="596160" y="3741120"/>
            <a:ext cx="507600" cy="548280"/>
          </a:xfrm>
          <a:prstGeom prst="rect">
            <a:avLst/>
          </a:prstGeom>
          <a:ln w="0">
            <a:noFill/>
          </a:ln>
        </p:spPr>
      </p:pic>
      <p:pic>
        <p:nvPicPr>
          <p:cNvPr id="100" name="Image 5"/>
          <p:cNvPicPr/>
          <p:nvPr/>
        </p:nvPicPr>
        <p:blipFill>
          <a:blip r:embed="rId13"/>
          <a:stretch/>
        </p:blipFill>
        <p:spPr>
          <a:xfrm>
            <a:off x="396000" y="277200"/>
            <a:ext cx="2106720" cy="1134000"/>
          </a:xfrm>
          <a:prstGeom prst="rect">
            <a:avLst/>
          </a:prstGeom>
          <a:ln w="0">
            <a:noFill/>
          </a:ln>
        </p:spPr>
      </p:pic>
      <p:pic>
        <p:nvPicPr>
          <p:cNvPr id="101" name="Image 100"/>
          <p:cNvPicPr/>
          <p:nvPr/>
        </p:nvPicPr>
        <p:blipFill>
          <a:blip r:embed="rId14"/>
          <a:stretch/>
        </p:blipFill>
        <p:spPr>
          <a:xfrm>
            <a:off x="2880000" y="540000"/>
            <a:ext cx="3724920" cy="703440"/>
          </a:xfrm>
          <a:prstGeom prst="rect">
            <a:avLst/>
          </a:prstGeom>
          <a:ln w="0">
            <a:noFill/>
          </a:ln>
        </p:spPr>
      </p:pic>
      <p:pic>
        <p:nvPicPr>
          <p:cNvPr id="102" name="Image 101"/>
          <p:cNvPicPr/>
          <p:nvPr/>
        </p:nvPicPr>
        <p:blipFill>
          <a:blip r:embed="rId15"/>
          <a:stretch/>
        </p:blipFill>
        <p:spPr>
          <a:xfrm>
            <a:off x="7072464" y="284064"/>
            <a:ext cx="1231920" cy="1241280"/>
          </a:xfrm>
          <a:prstGeom prst="rect">
            <a:avLst/>
          </a:prstGeom>
          <a:ln w="0">
            <a:noFill/>
          </a:ln>
        </p:spPr>
      </p:pic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94C2CD0B-68EC-4F76-9419-DD1AAFD7FEFC}"/>
              </a:ext>
            </a:extLst>
          </p:cNvPr>
          <p:cNvSpPr txBox="1">
            <a:spLocks/>
          </p:cNvSpPr>
          <p:nvPr/>
        </p:nvSpPr>
        <p:spPr>
          <a:xfrm>
            <a:off x="2657605" y="6410434"/>
            <a:ext cx="6876789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DRANE Montpellier– Équipe des référents 1er degré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ZoneTexte 5"/>
          <p:cNvSpPr/>
          <p:nvPr/>
        </p:nvSpPr>
        <p:spPr>
          <a:xfrm>
            <a:off x="206640" y="1260000"/>
            <a:ext cx="339336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Arial"/>
              </a:rPr>
              <a:t>Les dictées sont « ouvertes » pour une certaine durée et peuvent être adaptées en fonction du niveau de l’élève.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04" name="ZoneTexte 6"/>
          <p:cNvSpPr/>
          <p:nvPr/>
        </p:nvSpPr>
        <p:spPr>
          <a:xfrm>
            <a:off x="350280" y="3429000"/>
            <a:ext cx="4068000" cy="255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Arial"/>
              </a:rPr>
              <a:t>La dictée est automatiquement corrigée et les erreurs expliquées à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Arial"/>
              </a:rPr>
              <a:t>l’élève.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Arial"/>
              </a:rPr>
              <a:t>Les élèves travaillent seuls à leur rythme et une classification des erreurs orthographiques leur permet aussi de suivre leurs progrès sur chacune des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Arial"/>
              </a:rPr>
              <a:t>catégories.</a:t>
            </a:r>
            <a:endParaRPr lang="fr-FR" sz="1800" b="0" strike="noStrike" spc="-1">
              <a:latin typeface="Arial"/>
            </a:endParaRPr>
          </a:p>
        </p:txBody>
      </p:sp>
      <p:pic>
        <p:nvPicPr>
          <p:cNvPr id="106" name="Image 12"/>
          <p:cNvPicPr/>
          <p:nvPr/>
        </p:nvPicPr>
        <p:blipFill>
          <a:blip r:embed="rId3"/>
          <a:stretch/>
        </p:blipFill>
        <p:spPr>
          <a:xfrm>
            <a:off x="10862280" y="6324480"/>
            <a:ext cx="1060200" cy="409680"/>
          </a:xfrm>
          <a:prstGeom prst="rect">
            <a:avLst/>
          </a:prstGeom>
          <a:ln w="0">
            <a:noFill/>
          </a:ln>
        </p:spPr>
      </p:pic>
      <p:pic>
        <p:nvPicPr>
          <p:cNvPr id="107" name="Image 106"/>
          <p:cNvPicPr/>
          <p:nvPr/>
        </p:nvPicPr>
        <p:blipFill>
          <a:blip r:embed="rId4"/>
          <a:stretch/>
        </p:blipFill>
        <p:spPr>
          <a:xfrm>
            <a:off x="3780000" y="360000"/>
            <a:ext cx="8100000" cy="3194640"/>
          </a:xfrm>
          <a:prstGeom prst="rect">
            <a:avLst/>
          </a:prstGeom>
          <a:ln w="0">
            <a:noFill/>
          </a:ln>
        </p:spPr>
      </p:pic>
      <p:pic>
        <p:nvPicPr>
          <p:cNvPr id="108" name="Image 107"/>
          <p:cNvPicPr/>
          <p:nvPr/>
        </p:nvPicPr>
        <p:blipFill>
          <a:blip r:embed="rId5"/>
          <a:stretch/>
        </p:blipFill>
        <p:spPr>
          <a:xfrm>
            <a:off x="5062680" y="3786480"/>
            <a:ext cx="6277320" cy="2333520"/>
          </a:xfrm>
          <a:prstGeom prst="rect">
            <a:avLst/>
          </a:prstGeom>
          <a:ln w="0">
            <a:noFill/>
          </a:ln>
        </p:spPr>
      </p:pic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98A0169C-0244-4D34-AEE8-83FA14FE8025}"/>
              </a:ext>
            </a:extLst>
          </p:cNvPr>
          <p:cNvSpPr txBox="1">
            <a:spLocks/>
          </p:cNvSpPr>
          <p:nvPr/>
        </p:nvSpPr>
        <p:spPr>
          <a:xfrm>
            <a:off x="2657605" y="6410434"/>
            <a:ext cx="6876789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DRANE Montpellier– Équipe des référents 1er degré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</TotalTime>
  <Words>437</Words>
  <Application>Microsoft Office PowerPoint</Application>
  <PresentationFormat>Grand écran</PresentationFormat>
  <Paragraphs>35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Rouvelet Vincent</dc:creator>
  <dc:description/>
  <cp:lastModifiedBy>Rouvelet Vincent</cp:lastModifiedBy>
  <cp:revision>73</cp:revision>
  <dcterms:created xsi:type="dcterms:W3CDTF">2022-02-07T08:41:22Z</dcterms:created>
  <dcterms:modified xsi:type="dcterms:W3CDTF">2022-10-03T09:23:05Z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1</vt:r8>
  </property>
  <property fmtid="{D5CDD505-2E9C-101B-9397-08002B2CF9AE}" pid="3" name="PresentationFormat">
    <vt:lpwstr>Grand écran</vt:lpwstr>
  </property>
  <property fmtid="{D5CDD505-2E9C-101B-9397-08002B2CF9AE}" pid="4" name="Slides">
    <vt:r8>2</vt:r8>
  </property>
</Properties>
</file>