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9"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uvelet Vincent" initials="RV" lastIdx="1" clrIdx="0">
    <p:extLst>
      <p:ext uri="{19B8F6BF-5375-455C-9EA6-DF929625EA0E}">
        <p15:presenceInfo xmlns:p15="http://schemas.microsoft.com/office/powerpoint/2012/main" userId="Rouvelet Vincent" providerId="None"/>
      </p:ext>
    </p:extLst>
  </p:cmAuthor>
  <p:cmAuthor id="2" name="Jean-Baptiste FERRER" initials="JF" lastIdx="3" clrIdx="1">
    <p:extLst>
      <p:ext uri="{19B8F6BF-5375-455C-9EA6-DF929625EA0E}">
        <p15:presenceInfo xmlns:p15="http://schemas.microsoft.com/office/powerpoint/2012/main" userId="Jean-Baptiste FERR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9562" autoAdjust="0"/>
  </p:normalViewPr>
  <p:slideViewPr>
    <p:cSldViewPr snapToGrid="0">
      <p:cViewPr varScale="1">
        <p:scale>
          <a:sx n="73" d="100"/>
          <a:sy n="73" d="100"/>
        </p:scale>
        <p:origin x="12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7EB195-0813-4326-93D3-151F05D7289F}" type="datetimeFigureOut">
              <a:rPr lang="fr-FR" smtClean="0"/>
              <a:t>03/10/2022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59579A-F2B4-4BA2-9C11-FAB33D467D0D}" type="slidenum">
              <a:rPr lang="fr-FR" smtClean="0"/>
              <a:t>‹N°›</a:t>
            </a:fld>
            <a:endParaRPr lang="fr-FR"/>
          </a:p>
        </p:txBody>
      </p:sp>
    </p:spTree>
    <p:extLst>
      <p:ext uri="{BB962C8B-B14F-4D97-AF65-F5344CB8AC3E}">
        <p14:creationId xmlns:p14="http://schemas.microsoft.com/office/powerpoint/2010/main" val="1790765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Les options de l’appli permettent de :</a:t>
            </a:r>
          </a:p>
          <a:p>
            <a:endParaRPr lang="fr-FR" dirty="0"/>
          </a:p>
          <a:p>
            <a:r>
              <a:rPr lang="fr-FR" dirty="0"/>
              <a:t>    Choisir l’ordre croissant ou l’ordre décroissant.</a:t>
            </a:r>
          </a:p>
          <a:p>
            <a:r>
              <a:rPr lang="fr-FR" dirty="0"/>
              <a:t>    Générer des nombres entiers ou décimaux.</a:t>
            </a:r>
          </a:p>
          <a:p>
            <a:r>
              <a:rPr lang="fr-FR" dirty="0"/>
              <a:t>    Sélectionner les valeurs minimales et maximales des nombres à ordonner.</a:t>
            </a:r>
          </a:p>
          <a:p>
            <a:r>
              <a:rPr lang="fr-FR" dirty="0"/>
              <a:t>    Choisir le nombre d’items à ordonner.</a:t>
            </a:r>
          </a:p>
          <a:p>
            <a:r>
              <a:rPr lang="fr-FR" dirty="0"/>
              <a:t>    Gérer la taille d’affichage des nombres à ordonner.</a:t>
            </a:r>
          </a:p>
        </p:txBody>
      </p:sp>
      <p:sp>
        <p:nvSpPr>
          <p:cNvPr id="4" name="Espace réservé du numéro de diapositive 3"/>
          <p:cNvSpPr>
            <a:spLocks noGrp="1"/>
          </p:cNvSpPr>
          <p:nvPr>
            <p:ph type="sldNum" sz="quarter" idx="5"/>
          </p:nvPr>
        </p:nvSpPr>
        <p:spPr/>
        <p:txBody>
          <a:bodyPr/>
          <a:lstStyle/>
          <a:p>
            <a:fld id="{DE59579A-F2B4-4BA2-9C11-FAB33D467D0D}" type="slidenum">
              <a:rPr lang="fr-FR" smtClean="0"/>
              <a:t>2</a:t>
            </a:fld>
            <a:endParaRPr lang="fr-FR"/>
          </a:p>
        </p:txBody>
      </p:sp>
    </p:spTree>
    <p:extLst>
      <p:ext uri="{BB962C8B-B14F-4D97-AF65-F5344CB8AC3E}">
        <p14:creationId xmlns:p14="http://schemas.microsoft.com/office/powerpoint/2010/main" val="3404803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02C8C0-8C73-401F-8CC6-4811AE554F4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56209809-EA30-4D27-85EF-D62BB9A1B1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172B3CB6-A230-44A1-B2FC-337AB5321A6E}"/>
              </a:ext>
            </a:extLst>
          </p:cNvPr>
          <p:cNvSpPr>
            <a:spLocks noGrp="1"/>
          </p:cNvSpPr>
          <p:nvPr>
            <p:ph type="dt" sz="half" idx="10"/>
          </p:nvPr>
        </p:nvSpPr>
        <p:spPr/>
        <p:txBody>
          <a:bodyPr/>
          <a:lstStyle/>
          <a:p>
            <a:fld id="{AFFA763B-B6FC-4C19-BEFB-634034E8727A}" type="datetime1">
              <a:rPr lang="fr-FR" smtClean="0"/>
              <a:t>03/10/2022</a:t>
            </a:fld>
            <a:endParaRPr lang="fr-FR"/>
          </a:p>
        </p:txBody>
      </p:sp>
      <p:sp>
        <p:nvSpPr>
          <p:cNvPr id="5" name="Espace réservé du pied de page 4">
            <a:extLst>
              <a:ext uri="{FF2B5EF4-FFF2-40B4-BE49-F238E27FC236}">
                <a16:creationId xmlns:a16="http://schemas.microsoft.com/office/drawing/2014/main" id="{E01E2E92-D056-4675-8057-5AC96E303A10}"/>
              </a:ext>
            </a:extLst>
          </p:cNvPr>
          <p:cNvSpPr>
            <a:spLocks noGrp="1"/>
          </p:cNvSpPr>
          <p:nvPr>
            <p:ph type="ftr" sz="quarter" idx="11"/>
          </p:nvPr>
        </p:nvSpPr>
        <p:spPr/>
        <p:txBody>
          <a:bodyPr/>
          <a:lstStyle/>
          <a:p>
            <a:r>
              <a:rPr lang="fr-FR"/>
              <a:t>DRANE - Référents numériques pour le 1er degré</a:t>
            </a:r>
          </a:p>
        </p:txBody>
      </p:sp>
      <p:sp>
        <p:nvSpPr>
          <p:cNvPr id="6" name="Espace réservé du numéro de diapositive 5">
            <a:extLst>
              <a:ext uri="{FF2B5EF4-FFF2-40B4-BE49-F238E27FC236}">
                <a16:creationId xmlns:a16="http://schemas.microsoft.com/office/drawing/2014/main" id="{7D174FF7-3A91-446A-895C-CED94902786B}"/>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1664795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A9D19D-E669-42F3-9B8E-EF427788C9A7}"/>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BF48C054-3BBC-460B-ABAF-408E08F7C63E}"/>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C1A7D44-ED9A-4186-A74E-8840CFBF0055}"/>
              </a:ext>
            </a:extLst>
          </p:cNvPr>
          <p:cNvSpPr>
            <a:spLocks noGrp="1"/>
          </p:cNvSpPr>
          <p:nvPr>
            <p:ph type="dt" sz="half" idx="10"/>
          </p:nvPr>
        </p:nvSpPr>
        <p:spPr/>
        <p:txBody>
          <a:bodyPr/>
          <a:lstStyle/>
          <a:p>
            <a:fld id="{154E918A-5B78-46D7-8E37-B631A985A129}" type="datetime1">
              <a:rPr lang="fr-FR" smtClean="0"/>
              <a:t>03/10/2022</a:t>
            </a:fld>
            <a:endParaRPr lang="fr-FR"/>
          </a:p>
        </p:txBody>
      </p:sp>
      <p:sp>
        <p:nvSpPr>
          <p:cNvPr id="5" name="Espace réservé du pied de page 4">
            <a:extLst>
              <a:ext uri="{FF2B5EF4-FFF2-40B4-BE49-F238E27FC236}">
                <a16:creationId xmlns:a16="http://schemas.microsoft.com/office/drawing/2014/main" id="{91D32BB8-26A2-4749-8FD0-999FDA160C3F}"/>
              </a:ext>
            </a:extLst>
          </p:cNvPr>
          <p:cNvSpPr>
            <a:spLocks noGrp="1"/>
          </p:cNvSpPr>
          <p:nvPr>
            <p:ph type="ftr" sz="quarter" idx="11"/>
          </p:nvPr>
        </p:nvSpPr>
        <p:spPr/>
        <p:txBody>
          <a:bodyPr/>
          <a:lstStyle/>
          <a:p>
            <a:r>
              <a:rPr lang="fr-FR"/>
              <a:t>DRANE - Référents numériques pour le 1er degré</a:t>
            </a:r>
          </a:p>
        </p:txBody>
      </p:sp>
      <p:sp>
        <p:nvSpPr>
          <p:cNvPr id="6" name="Espace réservé du numéro de diapositive 5">
            <a:extLst>
              <a:ext uri="{FF2B5EF4-FFF2-40B4-BE49-F238E27FC236}">
                <a16:creationId xmlns:a16="http://schemas.microsoft.com/office/drawing/2014/main" id="{E0608979-61E4-476E-AA64-DB5C6EE34A1C}"/>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682565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3D9647F-699D-492E-B9B0-9AAAEAD2123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BD859B3F-1FF8-4472-AB52-2A049E2F863B}"/>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FD5094A-8F8F-4B3B-BA36-2F9832DD36FD}"/>
              </a:ext>
            </a:extLst>
          </p:cNvPr>
          <p:cNvSpPr>
            <a:spLocks noGrp="1"/>
          </p:cNvSpPr>
          <p:nvPr>
            <p:ph type="dt" sz="half" idx="10"/>
          </p:nvPr>
        </p:nvSpPr>
        <p:spPr/>
        <p:txBody>
          <a:bodyPr/>
          <a:lstStyle/>
          <a:p>
            <a:fld id="{2CAD65CD-9D8D-4CF3-82A4-9E5875726FA9}" type="datetime1">
              <a:rPr lang="fr-FR" smtClean="0"/>
              <a:t>03/10/2022</a:t>
            </a:fld>
            <a:endParaRPr lang="fr-FR"/>
          </a:p>
        </p:txBody>
      </p:sp>
      <p:sp>
        <p:nvSpPr>
          <p:cNvPr id="5" name="Espace réservé du pied de page 4">
            <a:extLst>
              <a:ext uri="{FF2B5EF4-FFF2-40B4-BE49-F238E27FC236}">
                <a16:creationId xmlns:a16="http://schemas.microsoft.com/office/drawing/2014/main" id="{EE41354C-1D03-4725-B243-F7ED91ADA13D}"/>
              </a:ext>
            </a:extLst>
          </p:cNvPr>
          <p:cNvSpPr>
            <a:spLocks noGrp="1"/>
          </p:cNvSpPr>
          <p:nvPr>
            <p:ph type="ftr" sz="quarter" idx="11"/>
          </p:nvPr>
        </p:nvSpPr>
        <p:spPr/>
        <p:txBody>
          <a:bodyPr/>
          <a:lstStyle/>
          <a:p>
            <a:r>
              <a:rPr lang="fr-FR"/>
              <a:t>DRANE - Référents numériques pour le 1er degré</a:t>
            </a:r>
          </a:p>
        </p:txBody>
      </p:sp>
      <p:sp>
        <p:nvSpPr>
          <p:cNvPr id="6" name="Espace réservé du numéro de diapositive 5">
            <a:extLst>
              <a:ext uri="{FF2B5EF4-FFF2-40B4-BE49-F238E27FC236}">
                <a16:creationId xmlns:a16="http://schemas.microsoft.com/office/drawing/2014/main" id="{B09753C7-3B97-4A5F-8148-BF2524EB45B2}"/>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1924934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C35BD9-1A55-4A54-8638-D97B03C42D5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6D4A775-EFDE-4916-99E1-605C8DE6EEAE}"/>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8882EAA-A091-4E22-8F6A-B4A729A9384B}"/>
              </a:ext>
            </a:extLst>
          </p:cNvPr>
          <p:cNvSpPr>
            <a:spLocks noGrp="1"/>
          </p:cNvSpPr>
          <p:nvPr>
            <p:ph type="dt" sz="half" idx="10"/>
          </p:nvPr>
        </p:nvSpPr>
        <p:spPr/>
        <p:txBody>
          <a:bodyPr/>
          <a:lstStyle/>
          <a:p>
            <a:fld id="{E9F2A7FD-92BB-4ED1-B40C-DC5452CC30C2}" type="datetime1">
              <a:rPr lang="fr-FR" smtClean="0"/>
              <a:t>03/10/2022</a:t>
            </a:fld>
            <a:endParaRPr lang="fr-FR"/>
          </a:p>
        </p:txBody>
      </p:sp>
      <p:sp>
        <p:nvSpPr>
          <p:cNvPr id="5" name="Espace réservé du pied de page 4">
            <a:extLst>
              <a:ext uri="{FF2B5EF4-FFF2-40B4-BE49-F238E27FC236}">
                <a16:creationId xmlns:a16="http://schemas.microsoft.com/office/drawing/2014/main" id="{42E87F2F-85C1-4033-A12E-D56554DD7F82}"/>
              </a:ext>
            </a:extLst>
          </p:cNvPr>
          <p:cNvSpPr>
            <a:spLocks noGrp="1"/>
          </p:cNvSpPr>
          <p:nvPr>
            <p:ph type="ftr" sz="quarter" idx="11"/>
          </p:nvPr>
        </p:nvSpPr>
        <p:spPr/>
        <p:txBody>
          <a:bodyPr/>
          <a:lstStyle/>
          <a:p>
            <a:r>
              <a:rPr lang="fr-FR"/>
              <a:t>DRANE - Référents numériques pour le 1er degré</a:t>
            </a:r>
          </a:p>
        </p:txBody>
      </p:sp>
      <p:sp>
        <p:nvSpPr>
          <p:cNvPr id="6" name="Espace réservé du numéro de diapositive 5">
            <a:extLst>
              <a:ext uri="{FF2B5EF4-FFF2-40B4-BE49-F238E27FC236}">
                <a16:creationId xmlns:a16="http://schemas.microsoft.com/office/drawing/2014/main" id="{CCEBC44E-BF47-49D4-839D-2F1AB57E513E}"/>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3913872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18311F-683E-4CA4-B5BD-A470CF5F445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DA35D6F9-A2C4-45AE-BD59-424B32255F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0CDA903C-8509-4F68-B31F-CC157101B30B}"/>
              </a:ext>
            </a:extLst>
          </p:cNvPr>
          <p:cNvSpPr>
            <a:spLocks noGrp="1"/>
          </p:cNvSpPr>
          <p:nvPr>
            <p:ph type="dt" sz="half" idx="10"/>
          </p:nvPr>
        </p:nvSpPr>
        <p:spPr/>
        <p:txBody>
          <a:bodyPr/>
          <a:lstStyle/>
          <a:p>
            <a:fld id="{D591AAAE-8480-4E76-BD26-9BA7FEEBBFAA}" type="datetime1">
              <a:rPr lang="fr-FR" smtClean="0"/>
              <a:t>03/10/2022</a:t>
            </a:fld>
            <a:endParaRPr lang="fr-FR"/>
          </a:p>
        </p:txBody>
      </p:sp>
      <p:sp>
        <p:nvSpPr>
          <p:cNvPr id="5" name="Espace réservé du pied de page 4">
            <a:extLst>
              <a:ext uri="{FF2B5EF4-FFF2-40B4-BE49-F238E27FC236}">
                <a16:creationId xmlns:a16="http://schemas.microsoft.com/office/drawing/2014/main" id="{CB615656-C295-4274-9D6C-5F5D16E7845A}"/>
              </a:ext>
            </a:extLst>
          </p:cNvPr>
          <p:cNvSpPr>
            <a:spLocks noGrp="1"/>
          </p:cNvSpPr>
          <p:nvPr>
            <p:ph type="ftr" sz="quarter" idx="11"/>
          </p:nvPr>
        </p:nvSpPr>
        <p:spPr/>
        <p:txBody>
          <a:bodyPr/>
          <a:lstStyle/>
          <a:p>
            <a:r>
              <a:rPr lang="fr-FR"/>
              <a:t>DRANE - Référents numériques pour le 1er degré</a:t>
            </a:r>
          </a:p>
        </p:txBody>
      </p:sp>
      <p:sp>
        <p:nvSpPr>
          <p:cNvPr id="6" name="Espace réservé du numéro de diapositive 5">
            <a:extLst>
              <a:ext uri="{FF2B5EF4-FFF2-40B4-BE49-F238E27FC236}">
                <a16:creationId xmlns:a16="http://schemas.microsoft.com/office/drawing/2014/main" id="{F8D6EF4A-BEBB-4043-82FA-F454C5AC511B}"/>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3485723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7C8F5D-42A2-4AA6-BA7F-134389B81CF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BCB715F-8945-4591-BB0C-05AFA8C28082}"/>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E5A9DCD1-57D1-4830-8061-0468EBCBB27B}"/>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84BAB177-9211-44EC-BD89-E0FA21E250B3}"/>
              </a:ext>
            </a:extLst>
          </p:cNvPr>
          <p:cNvSpPr>
            <a:spLocks noGrp="1"/>
          </p:cNvSpPr>
          <p:nvPr>
            <p:ph type="dt" sz="half" idx="10"/>
          </p:nvPr>
        </p:nvSpPr>
        <p:spPr/>
        <p:txBody>
          <a:bodyPr/>
          <a:lstStyle/>
          <a:p>
            <a:fld id="{52063E7B-228C-45F5-973A-778289E3BE73}" type="datetime1">
              <a:rPr lang="fr-FR" smtClean="0"/>
              <a:t>03/10/2022</a:t>
            </a:fld>
            <a:endParaRPr lang="fr-FR"/>
          </a:p>
        </p:txBody>
      </p:sp>
      <p:sp>
        <p:nvSpPr>
          <p:cNvPr id="6" name="Espace réservé du pied de page 5">
            <a:extLst>
              <a:ext uri="{FF2B5EF4-FFF2-40B4-BE49-F238E27FC236}">
                <a16:creationId xmlns:a16="http://schemas.microsoft.com/office/drawing/2014/main" id="{21340E3F-BA34-48AD-B8BE-CE3E6BD2C4DC}"/>
              </a:ext>
            </a:extLst>
          </p:cNvPr>
          <p:cNvSpPr>
            <a:spLocks noGrp="1"/>
          </p:cNvSpPr>
          <p:nvPr>
            <p:ph type="ftr" sz="quarter" idx="11"/>
          </p:nvPr>
        </p:nvSpPr>
        <p:spPr/>
        <p:txBody>
          <a:bodyPr/>
          <a:lstStyle/>
          <a:p>
            <a:r>
              <a:rPr lang="fr-FR"/>
              <a:t>DRANE - Référents numériques pour le 1er degré</a:t>
            </a:r>
          </a:p>
        </p:txBody>
      </p:sp>
      <p:sp>
        <p:nvSpPr>
          <p:cNvPr id="7" name="Espace réservé du numéro de diapositive 6">
            <a:extLst>
              <a:ext uri="{FF2B5EF4-FFF2-40B4-BE49-F238E27FC236}">
                <a16:creationId xmlns:a16="http://schemas.microsoft.com/office/drawing/2014/main" id="{75177D3F-FD58-4F0B-819E-189AA51386BC}"/>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2858574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03DD50-9A6B-4668-AC41-622436771D0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4748A333-429F-4338-8996-3CCC24DA55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42E483F9-36AD-46F5-8EF0-39819D33BF81}"/>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9C21F162-AF07-4ADB-956A-A28AA27DB8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E9C28F00-8AF3-4F88-BA96-0B174D434349}"/>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0DB73E30-4B6B-442B-98EF-3D6C89D6B31D}"/>
              </a:ext>
            </a:extLst>
          </p:cNvPr>
          <p:cNvSpPr>
            <a:spLocks noGrp="1"/>
          </p:cNvSpPr>
          <p:nvPr>
            <p:ph type="dt" sz="half" idx="10"/>
          </p:nvPr>
        </p:nvSpPr>
        <p:spPr/>
        <p:txBody>
          <a:bodyPr/>
          <a:lstStyle/>
          <a:p>
            <a:fld id="{77A576D6-E8A3-4962-885A-8E3592908B47}" type="datetime1">
              <a:rPr lang="fr-FR" smtClean="0"/>
              <a:t>03/10/2022</a:t>
            </a:fld>
            <a:endParaRPr lang="fr-FR"/>
          </a:p>
        </p:txBody>
      </p:sp>
      <p:sp>
        <p:nvSpPr>
          <p:cNvPr id="8" name="Espace réservé du pied de page 7">
            <a:extLst>
              <a:ext uri="{FF2B5EF4-FFF2-40B4-BE49-F238E27FC236}">
                <a16:creationId xmlns:a16="http://schemas.microsoft.com/office/drawing/2014/main" id="{471AD2CE-1DDA-4700-8EC1-10867FC8FF4C}"/>
              </a:ext>
            </a:extLst>
          </p:cNvPr>
          <p:cNvSpPr>
            <a:spLocks noGrp="1"/>
          </p:cNvSpPr>
          <p:nvPr>
            <p:ph type="ftr" sz="quarter" idx="11"/>
          </p:nvPr>
        </p:nvSpPr>
        <p:spPr/>
        <p:txBody>
          <a:bodyPr/>
          <a:lstStyle/>
          <a:p>
            <a:r>
              <a:rPr lang="fr-FR"/>
              <a:t>DRANE - Référents numériques pour le 1er degré</a:t>
            </a:r>
          </a:p>
        </p:txBody>
      </p:sp>
      <p:sp>
        <p:nvSpPr>
          <p:cNvPr id="9" name="Espace réservé du numéro de diapositive 8">
            <a:extLst>
              <a:ext uri="{FF2B5EF4-FFF2-40B4-BE49-F238E27FC236}">
                <a16:creationId xmlns:a16="http://schemas.microsoft.com/office/drawing/2014/main" id="{432BDFF4-E724-416A-9210-CDFF813E6497}"/>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2660215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A09280-6EFE-4083-B5C6-7B44A21791FF}"/>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7C07851-173C-4EB2-8DEA-58C5B02680C8}"/>
              </a:ext>
            </a:extLst>
          </p:cNvPr>
          <p:cNvSpPr>
            <a:spLocks noGrp="1"/>
          </p:cNvSpPr>
          <p:nvPr>
            <p:ph type="dt" sz="half" idx="10"/>
          </p:nvPr>
        </p:nvSpPr>
        <p:spPr/>
        <p:txBody>
          <a:bodyPr/>
          <a:lstStyle/>
          <a:p>
            <a:fld id="{565C4515-F075-4093-B715-829708D42B4D}" type="datetime1">
              <a:rPr lang="fr-FR" smtClean="0"/>
              <a:t>03/10/2022</a:t>
            </a:fld>
            <a:endParaRPr lang="fr-FR"/>
          </a:p>
        </p:txBody>
      </p:sp>
      <p:sp>
        <p:nvSpPr>
          <p:cNvPr id="4" name="Espace réservé du pied de page 3">
            <a:extLst>
              <a:ext uri="{FF2B5EF4-FFF2-40B4-BE49-F238E27FC236}">
                <a16:creationId xmlns:a16="http://schemas.microsoft.com/office/drawing/2014/main" id="{DB5D2177-8759-48F8-BE55-E6B971108C71}"/>
              </a:ext>
            </a:extLst>
          </p:cNvPr>
          <p:cNvSpPr>
            <a:spLocks noGrp="1"/>
          </p:cNvSpPr>
          <p:nvPr>
            <p:ph type="ftr" sz="quarter" idx="11"/>
          </p:nvPr>
        </p:nvSpPr>
        <p:spPr/>
        <p:txBody>
          <a:bodyPr/>
          <a:lstStyle/>
          <a:p>
            <a:r>
              <a:rPr lang="fr-FR"/>
              <a:t>DRANE - Référents numériques pour le 1er degré</a:t>
            </a:r>
          </a:p>
        </p:txBody>
      </p:sp>
      <p:sp>
        <p:nvSpPr>
          <p:cNvPr id="5" name="Espace réservé du numéro de diapositive 4">
            <a:extLst>
              <a:ext uri="{FF2B5EF4-FFF2-40B4-BE49-F238E27FC236}">
                <a16:creationId xmlns:a16="http://schemas.microsoft.com/office/drawing/2014/main" id="{E70308A8-D36E-4192-8C98-623A4479BE71}"/>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304526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543C4D1-B5F5-4839-979E-CE20CA372C18}"/>
              </a:ext>
            </a:extLst>
          </p:cNvPr>
          <p:cNvSpPr>
            <a:spLocks noGrp="1"/>
          </p:cNvSpPr>
          <p:nvPr>
            <p:ph type="dt" sz="half" idx="10"/>
          </p:nvPr>
        </p:nvSpPr>
        <p:spPr/>
        <p:txBody>
          <a:bodyPr/>
          <a:lstStyle/>
          <a:p>
            <a:fld id="{C9E9A4A5-4DD1-46AB-9A8E-6CE861286D14}" type="datetime1">
              <a:rPr lang="fr-FR" smtClean="0"/>
              <a:t>03/10/2022</a:t>
            </a:fld>
            <a:endParaRPr lang="fr-FR"/>
          </a:p>
        </p:txBody>
      </p:sp>
      <p:sp>
        <p:nvSpPr>
          <p:cNvPr id="3" name="Espace réservé du pied de page 2">
            <a:extLst>
              <a:ext uri="{FF2B5EF4-FFF2-40B4-BE49-F238E27FC236}">
                <a16:creationId xmlns:a16="http://schemas.microsoft.com/office/drawing/2014/main" id="{D016A990-08FE-4579-AB4C-8473BCE48407}"/>
              </a:ext>
            </a:extLst>
          </p:cNvPr>
          <p:cNvSpPr>
            <a:spLocks noGrp="1"/>
          </p:cNvSpPr>
          <p:nvPr>
            <p:ph type="ftr" sz="quarter" idx="11"/>
          </p:nvPr>
        </p:nvSpPr>
        <p:spPr/>
        <p:txBody>
          <a:bodyPr/>
          <a:lstStyle/>
          <a:p>
            <a:r>
              <a:rPr lang="fr-FR"/>
              <a:t>DRANE - Référents numériques pour le 1er degré</a:t>
            </a:r>
          </a:p>
        </p:txBody>
      </p:sp>
      <p:sp>
        <p:nvSpPr>
          <p:cNvPr id="4" name="Espace réservé du numéro de diapositive 3">
            <a:extLst>
              <a:ext uri="{FF2B5EF4-FFF2-40B4-BE49-F238E27FC236}">
                <a16:creationId xmlns:a16="http://schemas.microsoft.com/office/drawing/2014/main" id="{439E9BB2-2435-477F-BA72-FF20496311C1}"/>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2747081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C53D98-03C9-433E-9A3F-C81209782C5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5134A5B1-09B9-4FD4-9AE9-CED0E5E803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46854D92-0633-435D-A732-8370C3B7D3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182F0BB8-BE74-48B4-987E-57E2944B1148}"/>
              </a:ext>
            </a:extLst>
          </p:cNvPr>
          <p:cNvSpPr>
            <a:spLocks noGrp="1"/>
          </p:cNvSpPr>
          <p:nvPr>
            <p:ph type="dt" sz="half" idx="10"/>
          </p:nvPr>
        </p:nvSpPr>
        <p:spPr/>
        <p:txBody>
          <a:bodyPr/>
          <a:lstStyle/>
          <a:p>
            <a:fld id="{FF53D426-1456-4CA1-8FA4-D00A27FF7B27}" type="datetime1">
              <a:rPr lang="fr-FR" smtClean="0"/>
              <a:t>03/10/2022</a:t>
            </a:fld>
            <a:endParaRPr lang="fr-FR"/>
          </a:p>
        </p:txBody>
      </p:sp>
      <p:sp>
        <p:nvSpPr>
          <p:cNvPr id="6" name="Espace réservé du pied de page 5">
            <a:extLst>
              <a:ext uri="{FF2B5EF4-FFF2-40B4-BE49-F238E27FC236}">
                <a16:creationId xmlns:a16="http://schemas.microsoft.com/office/drawing/2014/main" id="{0E44D2DB-D662-4209-88F2-D7E03CF46EB0}"/>
              </a:ext>
            </a:extLst>
          </p:cNvPr>
          <p:cNvSpPr>
            <a:spLocks noGrp="1"/>
          </p:cNvSpPr>
          <p:nvPr>
            <p:ph type="ftr" sz="quarter" idx="11"/>
          </p:nvPr>
        </p:nvSpPr>
        <p:spPr/>
        <p:txBody>
          <a:bodyPr/>
          <a:lstStyle/>
          <a:p>
            <a:r>
              <a:rPr lang="fr-FR"/>
              <a:t>DRANE - Référents numériques pour le 1er degré</a:t>
            </a:r>
          </a:p>
        </p:txBody>
      </p:sp>
      <p:sp>
        <p:nvSpPr>
          <p:cNvPr id="7" name="Espace réservé du numéro de diapositive 6">
            <a:extLst>
              <a:ext uri="{FF2B5EF4-FFF2-40B4-BE49-F238E27FC236}">
                <a16:creationId xmlns:a16="http://schemas.microsoft.com/office/drawing/2014/main" id="{AD43F54F-E8A7-4E20-93F2-F66EA631740A}"/>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418801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85FCB9-0663-441A-93E7-40649EB08E5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285EEBEE-237D-4D69-9150-B21C477088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A4F6B8C4-48A1-4952-95A7-0BA1492392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7BB5E0F2-CF31-4E0B-A361-AC8C6B855380}"/>
              </a:ext>
            </a:extLst>
          </p:cNvPr>
          <p:cNvSpPr>
            <a:spLocks noGrp="1"/>
          </p:cNvSpPr>
          <p:nvPr>
            <p:ph type="dt" sz="half" idx="10"/>
          </p:nvPr>
        </p:nvSpPr>
        <p:spPr/>
        <p:txBody>
          <a:bodyPr/>
          <a:lstStyle/>
          <a:p>
            <a:fld id="{6032C7D5-6EA3-472B-AB55-1D1B45F8310B}" type="datetime1">
              <a:rPr lang="fr-FR" smtClean="0"/>
              <a:t>03/10/2022</a:t>
            </a:fld>
            <a:endParaRPr lang="fr-FR"/>
          </a:p>
        </p:txBody>
      </p:sp>
      <p:sp>
        <p:nvSpPr>
          <p:cNvPr id="6" name="Espace réservé du pied de page 5">
            <a:extLst>
              <a:ext uri="{FF2B5EF4-FFF2-40B4-BE49-F238E27FC236}">
                <a16:creationId xmlns:a16="http://schemas.microsoft.com/office/drawing/2014/main" id="{550D6295-A315-4BD5-B028-68EB77490E83}"/>
              </a:ext>
            </a:extLst>
          </p:cNvPr>
          <p:cNvSpPr>
            <a:spLocks noGrp="1"/>
          </p:cNvSpPr>
          <p:nvPr>
            <p:ph type="ftr" sz="quarter" idx="11"/>
          </p:nvPr>
        </p:nvSpPr>
        <p:spPr/>
        <p:txBody>
          <a:bodyPr/>
          <a:lstStyle/>
          <a:p>
            <a:r>
              <a:rPr lang="fr-FR"/>
              <a:t>DRANE - Référents numériques pour le 1er degré</a:t>
            </a:r>
          </a:p>
        </p:txBody>
      </p:sp>
      <p:sp>
        <p:nvSpPr>
          <p:cNvPr id="7" name="Espace réservé du numéro de diapositive 6">
            <a:extLst>
              <a:ext uri="{FF2B5EF4-FFF2-40B4-BE49-F238E27FC236}">
                <a16:creationId xmlns:a16="http://schemas.microsoft.com/office/drawing/2014/main" id="{9E13764B-A6CF-4BF4-959B-FD031F1CE820}"/>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2154048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02BE9AD-6A42-488B-BCFB-A04E233473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80D3E17B-706B-4B27-90FB-6FE16D87A9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D8EEE34-5241-4160-924D-905FCD09C5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0282F0-006F-40D0-83AD-A078EA7941F6}" type="datetime1">
              <a:rPr lang="fr-FR" smtClean="0"/>
              <a:t>03/10/2022</a:t>
            </a:fld>
            <a:endParaRPr lang="fr-FR"/>
          </a:p>
        </p:txBody>
      </p:sp>
      <p:sp>
        <p:nvSpPr>
          <p:cNvPr id="5" name="Espace réservé du pied de page 4">
            <a:extLst>
              <a:ext uri="{FF2B5EF4-FFF2-40B4-BE49-F238E27FC236}">
                <a16:creationId xmlns:a16="http://schemas.microsoft.com/office/drawing/2014/main" id="{8693B70A-AB15-4C5E-93E2-6D6809B565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DRANE - Référents numériques pour le 1er degré</a:t>
            </a:r>
          </a:p>
        </p:txBody>
      </p:sp>
      <p:sp>
        <p:nvSpPr>
          <p:cNvPr id="6" name="Espace réservé du numéro de diapositive 5">
            <a:extLst>
              <a:ext uri="{FF2B5EF4-FFF2-40B4-BE49-F238E27FC236}">
                <a16:creationId xmlns:a16="http://schemas.microsoft.com/office/drawing/2014/main" id="{235526A1-7A9A-4FE8-971E-8B4E89B52A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1DBD5C-49D5-4C60-A456-203B4A7DE7A0}" type="slidenum">
              <a:rPr lang="fr-FR" smtClean="0"/>
              <a:t>‹N°›</a:t>
            </a:fld>
            <a:endParaRPr lang="fr-FR"/>
          </a:p>
        </p:txBody>
      </p:sp>
    </p:spTree>
    <p:extLst>
      <p:ext uri="{BB962C8B-B14F-4D97-AF65-F5344CB8AC3E}">
        <p14:creationId xmlns:p14="http://schemas.microsoft.com/office/powerpoint/2010/main" val="32944518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hyperlink" Target="https://www.ac-montpellier.fr/ressources-numeriques-pour-les-formateurs-du-1er-degre-124832" TargetMode="External"/><Relationship Id="rId3" Type="http://schemas.openxmlformats.org/officeDocument/2006/relationships/hyperlink" Target="https://monappli.net/site/progressive-web-app/" TargetMode="External"/><Relationship Id="rId7" Type="http://schemas.openxmlformats.org/officeDocument/2006/relationships/image" Target="../media/image1.jpg"/><Relationship Id="rId12" Type="http://schemas.openxmlformats.org/officeDocument/2006/relationships/image" Target="../media/image6.png"/><Relationship Id="rId17" Type="http://schemas.openxmlformats.org/officeDocument/2006/relationships/image" Target="../media/image10.png"/><Relationship Id="rId2" Type="http://schemas.openxmlformats.org/officeDocument/2006/relationships/hyperlink" Target="https://monappli.net/site/ordonner-des-nombres/" TargetMode="External"/><Relationship Id="rId16" Type="http://schemas.openxmlformats.org/officeDocument/2006/relationships/image" Target="../media/image9.png"/><Relationship Id="rId1" Type="http://schemas.openxmlformats.org/officeDocument/2006/relationships/slideLayout" Target="../slideLayouts/slideLayout1.xml"/><Relationship Id="rId6" Type="http://schemas.openxmlformats.org/officeDocument/2006/relationships/hyperlink" Target="https://eduscol.education.fr/document/31195/download" TargetMode="External"/><Relationship Id="rId11" Type="http://schemas.openxmlformats.org/officeDocument/2006/relationships/image" Target="../media/image5.png"/><Relationship Id="rId5" Type="http://schemas.openxmlformats.org/officeDocument/2006/relationships/hyperlink" Target="https://monappli.net/app/" TargetMode="External"/><Relationship Id="rId15" Type="http://schemas.openxmlformats.org/officeDocument/2006/relationships/image" Target="../media/image8.JPG"/><Relationship Id="rId10" Type="http://schemas.openxmlformats.org/officeDocument/2006/relationships/image" Target="../media/image4.png"/><Relationship Id="rId4" Type="http://schemas.openxmlformats.org/officeDocument/2006/relationships/hyperlink" Target="https://pod.ac-normandie.fr/video/27515-monapplinetmp4/" TargetMode="External"/><Relationship Id="rId9" Type="http://schemas.openxmlformats.org/officeDocument/2006/relationships/image" Target="../media/image3.jpg"/><Relationship Id="rId14" Type="http://schemas.openxmlformats.org/officeDocument/2006/relationships/image" Target="../media/image7.jpg"/></Relationships>
</file>

<file path=ppt/slides/_rels/slide2.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C7619AB0-9236-44DE-B7D5-30960542590A}"/>
              </a:ext>
            </a:extLst>
          </p:cNvPr>
          <p:cNvSpPr>
            <a:spLocks noGrp="1"/>
          </p:cNvSpPr>
          <p:nvPr>
            <p:ph type="subTitle" idx="1"/>
          </p:nvPr>
        </p:nvSpPr>
        <p:spPr>
          <a:xfrm>
            <a:off x="8559656" y="284894"/>
            <a:ext cx="3363159" cy="2055741"/>
          </a:xfrm>
          <a:ln w="31750">
            <a:solidFill>
              <a:schemeClr val="accent1">
                <a:lumMod val="75000"/>
              </a:schemeClr>
            </a:solidFill>
          </a:ln>
        </p:spPr>
        <p:txBody>
          <a:bodyPr>
            <a:normAutofit/>
          </a:bodyPr>
          <a:lstStyle/>
          <a:p>
            <a:pPr algn="l"/>
            <a:endParaRPr lang="fr-FR" sz="1200" b="1" dirty="0">
              <a:latin typeface="Arial" panose="020B0604020202020204" pitchFamily="34" charset="0"/>
              <a:cs typeface="Arial" panose="020B0604020202020204" pitchFamily="34" charset="0"/>
            </a:endParaRPr>
          </a:p>
          <a:p>
            <a:pPr algn="l"/>
            <a:r>
              <a:rPr lang="fr-FR" sz="1200" b="1" dirty="0">
                <a:latin typeface="Arial" panose="020B0604020202020204" pitchFamily="34" charset="0"/>
                <a:cs typeface="Arial" panose="020B0604020202020204" pitchFamily="34" charset="0"/>
              </a:rPr>
              <a:t>Domaine : </a:t>
            </a:r>
            <a:r>
              <a:rPr lang="fr-FR" sz="1200" dirty="0">
                <a:latin typeface="Arial" panose="020B0604020202020204" pitchFamily="34" charset="0"/>
                <a:cs typeface="Arial" panose="020B0604020202020204" pitchFamily="34" charset="0"/>
              </a:rPr>
              <a:t>Mathématiques – Nombres et calcul – Ordonner les nombres</a:t>
            </a:r>
          </a:p>
          <a:p>
            <a:pPr algn="l"/>
            <a:r>
              <a:rPr lang="fr-FR" sz="1200" b="1" dirty="0">
                <a:latin typeface="Arial" panose="020B0604020202020204" pitchFamily="34" charset="0"/>
                <a:cs typeface="Arial" panose="020B0604020202020204" pitchFamily="34" charset="0"/>
              </a:rPr>
              <a:t>Niveau : </a:t>
            </a:r>
            <a:r>
              <a:rPr lang="fr-FR" sz="1200" dirty="0">
                <a:latin typeface="Arial" panose="020B0604020202020204" pitchFamily="34" charset="0"/>
                <a:cs typeface="Arial" panose="020B0604020202020204" pitchFamily="34" charset="0"/>
              </a:rPr>
              <a:t>Cycles 1 et 2</a:t>
            </a:r>
          </a:p>
          <a:p>
            <a:pPr algn="l"/>
            <a:r>
              <a:rPr lang="fr-FR" sz="1200" b="1" dirty="0">
                <a:latin typeface="Arial" panose="020B0604020202020204" pitchFamily="34" charset="0"/>
                <a:cs typeface="Arial" panose="020B0604020202020204" pitchFamily="34" charset="0"/>
              </a:rPr>
              <a:t>Facilité d’appropriation : </a:t>
            </a:r>
            <a:r>
              <a:rPr lang="fr-FR" sz="1200" dirty="0">
                <a:latin typeface="Arial" panose="020B0604020202020204" pitchFamily="34" charset="0"/>
                <a:cs typeface="Arial" panose="020B0604020202020204" pitchFamily="34" charset="0"/>
              </a:rPr>
              <a:t>Très accessible</a:t>
            </a:r>
          </a:p>
          <a:p>
            <a:pPr algn="l"/>
            <a:r>
              <a:rPr lang="fr-FR" sz="1200" b="1" dirty="0">
                <a:latin typeface="Arial" panose="020B0604020202020204" pitchFamily="34" charset="0"/>
                <a:cs typeface="Arial" panose="020B0604020202020204" pitchFamily="34" charset="0"/>
              </a:rPr>
              <a:t>Matériel nécessaire : </a:t>
            </a:r>
            <a:r>
              <a:rPr lang="fr-FR" sz="1200" dirty="0">
                <a:latin typeface="Arial" panose="020B0604020202020204" pitchFamily="34" charset="0"/>
                <a:cs typeface="Arial" panose="020B0604020202020204" pitchFamily="34" charset="0"/>
              </a:rPr>
              <a:t>Ordinateur ou tablette connecté à internet et hors ligne ensuite</a:t>
            </a:r>
          </a:p>
        </p:txBody>
      </p:sp>
      <p:sp>
        <p:nvSpPr>
          <p:cNvPr id="12" name="ZoneTexte 11">
            <a:extLst>
              <a:ext uri="{FF2B5EF4-FFF2-40B4-BE49-F238E27FC236}">
                <a16:creationId xmlns:a16="http://schemas.microsoft.com/office/drawing/2014/main" id="{2B0E312C-14A3-484E-B3A8-CAA956F38DAB}"/>
              </a:ext>
            </a:extLst>
          </p:cNvPr>
          <p:cNvSpPr txBox="1"/>
          <p:nvPr/>
        </p:nvSpPr>
        <p:spPr>
          <a:xfrm>
            <a:off x="596176" y="1410534"/>
            <a:ext cx="7901335" cy="1200329"/>
          </a:xfrm>
          <a:prstGeom prst="rect">
            <a:avLst/>
          </a:prstGeom>
          <a:solidFill>
            <a:schemeClr val="accent1">
              <a:lumMod val="20000"/>
              <a:lumOff val="80000"/>
            </a:schemeClr>
          </a:solidFill>
        </p:spPr>
        <p:txBody>
          <a:bodyPr wrap="square" rtlCol="0">
            <a:spAutoFit/>
          </a:bodyPr>
          <a:lstStyle/>
          <a:p>
            <a:pPr algn="just"/>
            <a:r>
              <a:rPr lang="fr-FR" sz="1200" b="1" dirty="0">
                <a:latin typeface="Arial" panose="020B0604020202020204" pitchFamily="34" charset="0"/>
                <a:cs typeface="Arial" panose="020B0604020202020204" pitchFamily="34" charset="0"/>
              </a:rPr>
              <a:t>monAppli.net</a:t>
            </a:r>
            <a:r>
              <a:rPr lang="fr-FR" sz="1200" dirty="0">
                <a:latin typeface="Arial" panose="020B0604020202020204" pitchFamily="34" charset="0"/>
                <a:cs typeface="Arial" panose="020B0604020202020204" pitchFamily="34" charset="0"/>
              </a:rPr>
              <a:t> propose un ensemble d'</a:t>
            </a:r>
            <a:r>
              <a:rPr lang="fr-FR" sz="1200" b="1" dirty="0">
                <a:latin typeface="Arial" panose="020B0604020202020204" pitchFamily="34" charset="0"/>
                <a:cs typeface="Arial" panose="020B0604020202020204" pitchFamily="34" charset="0"/>
              </a:rPr>
              <a:t>applications éducatives</a:t>
            </a:r>
            <a:r>
              <a:rPr lang="fr-FR" sz="1200" dirty="0">
                <a:latin typeface="Arial" panose="020B0604020202020204" pitchFamily="34" charset="0"/>
                <a:cs typeface="Arial" panose="020B0604020202020204" pitchFamily="34" charset="0"/>
              </a:rPr>
              <a:t> spécialement conçues pour </a:t>
            </a:r>
            <a:r>
              <a:rPr lang="fr-FR" sz="1200" b="1" dirty="0">
                <a:latin typeface="Arial" panose="020B0604020202020204" pitchFamily="34" charset="0"/>
                <a:cs typeface="Arial" panose="020B0604020202020204" pitchFamily="34" charset="0"/>
              </a:rPr>
              <a:t>l'école primaire</a:t>
            </a:r>
            <a:r>
              <a:rPr lang="fr-FR" sz="1200" dirty="0">
                <a:latin typeface="Arial" panose="020B0604020202020204" pitchFamily="34" charset="0"/>
                <a:cs typeface="Arial" panose="020B0604020202020204" pitchFamily="34" charset="0"/>
              </a:rPr>
              <a:t>. Pour le professeur et ses élèves, ces applications permettent de créer des activités scolaires à l'aide d'un support numérique tel qu'un </a:t>
            </a:r>
            <a:r>
              <a:rPr lang="fr-FR" sz="1200" b="1" dirty="0">
                <a:latin typeface="Arial" panose="020B0604020202020204" pitchFamily="34" charset="0"/>
                <a:cs typeface="Arial" panose="020B0604020202020204" pitchFamily="34" charset="0"/>
              </a:rPr>
              <a:t>ordinateur</a:t>
            </a:r>
            <a:r>
              <a:rPr lang="fr-FR" sz="1200" dirty="0">
                <a:latin typeface="Arial" panose="020B0604020202020204" pitchFamily="34" charset="0"/>
                <a:cs typeface="Arial" panose="020B0604020202020204" pitchFamily="34" charset="0"/>
              </a:rPr>
              <a:t>, une </a:t>
            </a:r>
            <a:r>
              <a:rPr lang="fr-FR" sz="1200" b="1" dirty="0">
                <a:latin typeface="Arial" panose="020B0604020202020204" pitchFamily="34" charset="0"/>
                <a:cs typeface="Arial" panose="020B0604020202020204" pitchFamily="34" charset="0"/>
              </a:rPr>
              <a:t>tablette</a:t>
            </a:r>
            <a:r>
              <a:rPr lang="fr-FR" sz="1200" dirty="0">
                <a:latin typeface="Arial" panose="020B0604020202020204" pitchFamily="34" charset="0"/>
                <a:cs typeface="Arial" panose="020B0604020202020204" pitchFamily="34" charset="0"/>
              </a:rPr>
              <a:t> ou un </a:t>
            </a:r>
            <a:r>
              <a:rPr lang="fr-FR" sz="1200" b="1" dirty="0">
                <a:latin typeface="Arial" panose="020B0604020202020204" pitchFamily="34" charset="0"/>
                <a:cs typeface="Arial" panose="020B0604020202020204" pitchFamily="34" charset="0"/>
              </a:rPr>
              <a:t>tableau blanc interactif</a:t>
            </a:r>
            <a:r>
              <a:rPr lang="fr-FR" sz="1200" dirty="0">
                <a:latin typeface="Arial" panose="020B0604020202020204" pitchFamily="34" charset="0"/>
                <a:cs typeface="Arial" panose="020B0604020202020204" pitchFamily="34" charset="0"/>
              </a:rPr>
              <a:t>. Ces applications sont conçues comme des outils pédagogiques permettant de créer des activités de manipulations et/ou des exercices interactifs.</a:t>
            </a:r>
          </a:p>
          <a:p>
            <a:pPr algn="just"/>
            <a:r>
              <a:rPr lang="fr-FR" sz="1200" dirty="0">
                <a:latin typeface="Arial" panose="020B0604020202020204" pitchFamily="34" charset="0"/>
                <a:cs typeface="Arial" panose="020B0604020202020204" pitchFamily="34" charset="0"/>
              </a:rPr>
              <a:t>Chaque activité peut être adaptée au niveau des élèves au travers d'options à configurer selon les besoins spécifiques</a:t>
            </a:r>
            <a:endParaRPr lang="fr-FR" sz="1400" dirty="0">
              <a:latin typeface="Arial" panose="020B0604020202020204" pitchFamily="34" charset="0"/>
              <a:cs typeface="Arial" panose="020B0604020202020204" pitchFamily="34" charset="0"/>
            </a:endParaRPr>
          </a:p>
        </p:txBody>
      </p:sp>
      <p:sp>
        <p:nvSpPr>
          <p:cNvPr id="13" name="ZoneTexte 12">
            <a:extLst>
              <a:ext uri="{FF2B5EF4-FFF2-40B4-BE49-F238E27FC236}">
                <a16:creationId xmlns:a16="http://schemas.microsoft.com/office/drawing/2014/main" id="{A0B24859-F228-4122-ACE9-AD39AF39DED3}"/>
              </a:ext>
            </a:extLst>
          </p:cNvPr>
          <p:cNvSpPr txBox="1"/>
          <p:nvPr/>
        </p:nvSpPr>
        <p:spPr>
          <a:xfrm>
            <a:off x="1055877" y="2658104"/>
            <a:ext cx="10658763" cy="3600986"/>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Intérêt pédagogique</a:t>
            </a:r>
            <a:r>
              <a:rPr lang="fr-FR" sz="1200" dirty="0">
                <a:latin typeface="Arial" panose="020B0604020202020204" pitchFamily="34" charset="0"/>
                <a:cs typeface="Arial" panose="020B0604020202020204" pitchFamily="34" charset="0"/>
              </a:rPr>
              <a:t> : Ces applications sont conçues comme des outils pédagogiques permettant de créer des activités de manipulations et/ou des exercices interactifs. Certaines applications se prêtent à une utilisation individuelle, tandis que d'autres sont intéressantes pour mener des réflexions de groupe. Chaque activité peut être adaptée au niveau des élèves au travers d'options à configurer selon les besoins spécifiques.</a:t>
            </a:r>
          </a:p>
          <a:p>
            <a:endParaRPr lang="fr-FR" sz="1200" dirty="0">
              <a:latin typeface="Arial" panose="020B0604020202020204" pitchFamily="34" charset="0"/>
              <a:cs typeface="Arial" panose="020B0604020202020204" pitchFamily="34" charset="0"/>
            </a:endParaRPr>
          </a:p>
          <a:p>
            <a:r>
              <a:rPr lang="fr-FR" sz="1200" b="1" dirty="0">
                <a:latin typeface="Arial" panose="020B0604020202020204" pitchFamily="34" charset="0"/>
                <a:cs typeface="Arial" panose="020B0604020202020204" pitchFamily="34" charset="0"/>
              </a:rPr>
              <a:t>Du côté de l’enseignant : </a:t>
            </a:r>
            <a:r>
              <a:rPr lang="fr-FR" sz="1200" dirty="0">
                <a:latin typeface="Arial" panose="020B0604020202020204" pitchFamily="34" charset="0"/>
                <a:cs typeface="Arial" panose="020B0604020202020204" pitchFamily="34" charset="0"/>
              </a:rPr>
              <a:t>L’activité consiste à ordonner une série de nombres par Glisser/Déposer. Il est également possible de choisir le type de nombres voulus en indiquant une valeur minimale et une valeur maximale puis de déterminer s’il s’agit de nombres entiers ou décimaux ainsi que le nombre de chiffres après la virgule. Choisissez enfin le nombres d’items à classer et c’est parti.</a:t>
            </a:r>
          </a:p>
          <a:p>
            <a:endParaRPr lang="fr-FR" sz="1200" dirty="0">
              <a:latin typeface="Arial" panose="020B0604020202020204" pitchFamily="34" charset="0"/>
              <a:cs typeface="Arial" panose="020B0604020202020204" pitchFamily="34" charset="0"/>
            </a:endParaRPr>
          </a:p>
          <a:p>
            <a:r>
              <a:rPr lang="fr-FR" sz="1200" b="1" dirty="0">
                <a:latin typeface="Arial" panose="020B0604020202020204" pitchFamily="34" charset="0"/>
                <a:cs typeface="Arial" panose="020B0604020202020204" pitchFamily="34" charset="0"/>
              </a:rPr>
              <a:t>Les tutoriels de prise en main</a:t>
            </a:r>
            <a:r>
              <a:rPr lang="fr-FR" sz="1200" dirty="0">
                <a:latin typeface="Arial" panose="020B0604020202020204" pitchFamily="34" charset="0"/>
                <a:cs typeface="Arial" panose="020B0604020202020204" pitchFamily="34" charset="0"/>
              </a:rPr>
              <a:t> : </a:t>
            </a:r>
            <a:r>
              <a:rPr lang="fr-FR" sz="1200" dirty="0">
                <a:latin typeface="Arial" panose="020B0604020202020204" pitchFamily="34" charset="0"/>
                <a:cs typeface="Arial" panose="020B0604020202020204" pitchFamily="34" charset="0"/>
                <a:hlinkClick r:id="rId2"/>
              </a:rPr>
              <a:t>Tutoriel de Ordonner les nombres</a:t>
            </a:r>
            <a:r>
              <a:rPr lang="fr-FR" sz="1200" dirty="0">
                <a:latin typeface="Arial" panose="020B0604020202020204" pitchFamily="34" charset="0"/>
                <a:cs typeface="Arial" panose="020B0604020202020204" pitchFamily="34" charset="0"/>
              </a:rPr>
              <a:t> – </a:t>
            </a:r>
            <a:r>
              <a:rPr lang="fr-FR" sz="1200" dirty="0">
                <a:latin typeface="Arial" panose="020B0604020202020204" pitchFamily="34" charset="0"/>
                <a:cs typeface="Arial" panose="020B0604020202020204" pitchFamily="34" charset="0"/>
                <a:hlinkClick r:id="rId3"/>
              </a:rPr>
              <a:t>Installer l’application hors ligne</a:t>
            </a:r>
            <a:endParaRPr lang="fr-FR" sz="1200" dirty="0">
              <a:latin typeface="Arial" panose="020B0604020202020204" pitchFamily="34" charset="0"/>
              <a:cs typeface="Arial" panose="020B0604020202020204" pitchFamily="34" charset="0"/>
            </a:endParaRPr>
          </a:p>
          <a:p>
            <a:endParaRPr lang="fr-FR" sz="1200" dirty="0">
              <a:latin typeface="Arial" panose="020B0604020202020204" pitchFamily="34" charset="0"/>
              <a:cs typeface="Arial" panose="020B0604020202020204" pitchFamily="34" charset="0"/>
            </a:endParaRPr>
          </a:p>
          <a:p>
            <a:r>
              <a:rPr lang="fr-FR" sz="1200" b="1" dirty="0">
                <a:latin typeface="Arial" panose="020B0604020202020204" pitchFamily="34" charset="0"/>
                <a:cs typeface="Arial" panose="020B0604020202020204" pitchFamily="34" charset="0"/>
              </a:rPr>
              <a:t>Les points forts</a:t>
            </a:r>
            <a:r>
              <a:rPr lang="fr-FR" sz="1200" dirty="0">
                <a:latin typeface="Arial" panose="020B0604020202020204" pitchFamily="34" charset="0"/>
                <a:cs typeface="Arial" panose="020B0604020202020204" pitchFamily="34" charset="0"/>
              </a:rPr>
              <a:t> : Simple d’utilisation - Compatible avec toutes les plateformes– Adaptable facilement – Modèle découverte ou exercice – Possibilité de création de compte pour suivre les réponses des élèves</a:t>
            </a:r>
          </a:p>
          <a:p>
            <a:endParaRPr lang="fr-FR" sz="1200" dirty="0">
              <a:latin typeface="Arial" panose="020B0604020202020204" pitchFamily="34" charset="0"/>
              <a:cs typeface="Arial" panose="020B0604020202020204" pitchFamily="34" charset="0"/>
            </a:endParaRPr>
          </a:p>
          <a:p>
            <a:endParaRPr lang="fr-FR" sz="1200" dirty="0">
              <a:latin typeface="Arial" panose="020B0604020202020204" pitchFamily="34" charset="0"/>
              <a:cs typeface="Arial" panose="020B0604020202020204" pitchFamily="34" charset="0"/>
            </a:endParaRPr>
          </a:p>
          <a:p>
            <a:r>
              <a:rPr lang="fr-FR" sz="1200" b="1" dirty="0">
                <a:latin typeface="Arial" panose="020B0604020202020204" pitchFamily="34" charset="0"/>
                <a:cs typeface="Arial" panose="020B0604020202020204" pitchFamily="34" charset="0"/>
              </a:rPr>
              <a:t>Liens utiles : </a:t>
            </a:r>
            <a:r>
              <a:rPr lang="fr-FR" sz="1200" dirty="0">
                <a:latin typeface="Arial" panose="020B0604020202020204" pitchFamily="34" charset="0"/>
                <a:cs typeface="Arial" panose="020B0604020202020204" pitchFamily="34" charset="0"/>
                <a:hlinkClick r:id="rId4"/>
              </a:rPr>
              <a:t>Présentation vidéo des applications</a:t>
            </a:r>
            <a:r>
              <a:rPr lang="fr-FR" sz="1200" dirty="0">
                <a:latin typeface="Arial" panose="020B0604020202020204" pitchFamily="34" charset="0"/>
                <a:cs typeface="Arial" panose="020B0604020202020204" pitchFamily="34" charset="0"/>
              </a:rPr>
              <a:t> – </a:t>
            </a:r>
            <a:r>
              <a:rPr lang="fr-FR" sz="1200" dirty="0">
                <a:latin typeface="Arial" panose="020B0604020202020204" pitchFamily="34" charset="0"/>
                <a:cs typeface="Arial" panose="020B0604020202020204" pitchFamily="34" charset="0"/>
                <a:hlinkClick r:id="rId5"/>
              </a:rPr>
              <a:t>monAppli.net (site officiel)</a:t>
            </a:r>
            <a:endParaRPr lang="fr-FR" sz="1200" dirty="0">
              <a:latin typeface="Arial" panose="020B0604020202020204" pitchFamily="34" charset="0"/>
              <a:cs typeface="Arial" panose="020B0604020202020204" pitchFamily="34" charset="0"/>
            </a:endParaRPr>
          </a:p>
          <a:p>
            <a:pPr lvl="0"/>
            <a:endParaRPr lang="fr-FR" sz="1200" dirty="0">
              <a:latin typeface="Arial" panose="020B0604020202020204" pitchFamily="34" charset="0"/>
              <a:cs typeface="Arial" panose="020B0604020202020204" pitchFamily="34" charset="0"/>
            </a:endParaRPr>
          </a:p>
          <a:p>
            <a:r>
              <a:rPr lang="fr-FR" sz="1200" b="1" dirty="0">
                <a:latin typeface="Arial" panose="020B0604020202020204" pitchFamily="34" charset="0"/>
                <a:cs typeface="Arial" panose="020B0604020202020204" pitchFamily="34" charset="0"/>
              </a:rPr>
              <a:t>Exemple de scénario pédagogique : </a:t>
            </a:r>
          </a:p>
          <a:p>
            <a:r>
              <a:rPr lang="fr-FR" sz="1200" dirty="0">
                <a:latin typeface="Arial" panose="020B0604020202020204" pitchFamily="34" charset="0"/>
                <a:cs typeface="Arial" panose="020B0604020202020204" pitchFamily="34" charset="0"/>
                <a:hlinkClick r:id="rId6"/>
              </a:rPr>
              <a:t>Ordonner des nombres décimaux EDUSCOL</a:t>
            </a:r>
            <a:endParaRPr lang="fr-FR" sz="1200" dirty="0">
              <a:latin typeface="Arial" panose="020B0604020202020204" pitchFamily="34" charset="0"/>
              <a:cs typeface="Arial" panose="020B0604020202020204" pitchFamily="34" charset="0"/>
            </a:endParaRPr>
          </a:p>
          <a:p>
            <a:endParaRPr lang="fr-FR" sz="1200" dirty="0">
              <a:latin typeface="Arial" panose="020B0604020202020204" pitchFamily="34" charset="0"/>
              <a:cs typeface="Arial" panose="020B0604020202020204" pitchFamily="34" charset="0"/>
            </a:endParaRPr>
          </a:p>
        </p:txBody>
      </p:sp>
      <p:pic>
        <p:nvPicPr>
          <p:cNvPr id="15" name="Image 14">
            <a:extLst>
              <a:ext uri="{FF2B5EF4-FFF2-40B4-BE49-F238E27FC236}">
                <a16:creationId xmlns:a16="http://schemas.microsoft.com/office/drawing/2014/main" id="{2766C9E9-CDAD-4EF6-AEB4-5F7F82F2C2A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6256" y="2674818"/>
            <a:ext cx="551934" cy="551934"/>
          </a:xfrm>
          <a:prstGeom prst="rect">
            <a:avLst/>
          </a:prstGeom>
        </p:spPr>
      </p:pic>
      <p:pic>
        <p:nvPicPr>
          <p:cNvPr id="19" name="Image 18">
            <a:extLst>
              <a:ext uri="{FF2B5EF4-FFF2-40B4-BE49-F238E27FC236}">
                <a16:creationId xmlns:a16="http://schemas.microsoft.com/office/drawing/2014/main" id="{05C11209-589A-4F71-9618-FF44F76551E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69798" y="4475045"/>
            <a:ext cx="508116" cy="508116"/>
          </a:xfrm>
          <a:prstGeom prst="rect">
            <a:avLst/>
          </a:prstGeom>
        </p:spPr>
      </p:pic>
      <p:pic>
        <p:nvPicPr>
          <p:cNvPr id="27" name="Image 26">
            <a:extLst>
              <a:ext uri="{FF2B5EF4-FFF2-40B4-BE49-F238E27FC236}">
                <a16:creationId xmlns:a16="http://schemas.microsoft.com/office/drawing/2014/main" id="{A945B03A-C106-48CF-BB74-6C23CB8DC335}"/>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86273" y="5047694"/>
            <a:ext cx="508117" cy="508117"/>
          </a:xfrm>
          <a:prstGeom prst="rect">
            <a:avLst/>
          </a:prstGeom>
        </p:spPr>
      </p:pic>
      <p:pic>
        <p:nvPicPr>
          <p:cNvPr id="29" name="Image 28">
            <a:extLst>
              <a:ext uri="{FF2B5EF4-FFF2-40B4-BE49-F238E27FC236}">
                <a16:creationId xmlns:a16="http://schemas.microsoft.com/office/drawing/2014/main" id="{A63C0C22-3F09-4634-B006-171E8DDB6353}"/>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77360" y="5619718"/>
            <a:ext cx="558921" cy="551934"/>
          </a:xfrm>
          <a:prstGeom prst="rect">
            <a:avLst/>
          </a:prstGeom>
        </p:spPr>
      </p:pic>
      <p:pic>
        <p:nvPicPr>
          <p:cNvPr id="8" name="Image 7">
            <a:extLst>
              <a:ext uri="{FF2B5EF4-FFF2-40B4-BE49-F238E27FC236}">
                <a16:creationId xmlns:a16="http://schemas.microsoft.com/office/drawing/2014/main" id="{A43C3196-B496-4BCC-9BF5-C116ACAF0EFE}"/>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0862388" y="6324654"/>
            <a:ext cx="1060427" cy="409991"/>
          </a:xfrm>
          <a:prstGeom prst="rect">
            <a:avLst/>
          </a:prstGeom>
        </p:spPr>
      </p:pic>
      <p:pic>
        <p:nvPicPr>
          <p:cNvPr id="10" name="Image 9">
            <a:extLst>
              <a:ext uri="{FF2B5EF4-FFF2-40B4-BE49-F238E27FC236}">
                <a16:creationId xmlns:a16="http://schemas.microsoft.com/office/drawing/2014/main" id="{D7C1DED1-54F6-43FD-86DC-600B6A5884ED}"/>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69798" y="3929747"/>
            <a:ext cx="613625" cy="536922"/>
          </a:xfrm>
          <a:prstGeom prst="rect">
            <a:avLst/>
          </a:prstGeom>
        </p:spPr>
      </p:pic>
      <p:sp>
        <p:nvSpPr>
          <p:cNvPr id="2" name="Rectangle 1">
            <a:extLst>
              <a:ext uri="{FF2B5EF4-FFF2-40B4-BE49-F238E27FC236}">
                <a16:creationId xmlns:a16="http://schemas.microsoft.com/office/drawing/2014/main" id="{38ED8531-8925-406A-838C-F4808752C43E}"/>
              </a:ext>
            </a:extLst>
          </p:cNvPr>
          <p:cNvSpPr/>
          <p:nvPr/>
        </p:nvSpPr>
        <p:spPr>
          <a:xfrm>
            <a:off x="2795543" y="284895"/>
            <a:ext cx="3875979" cy="1060076"/>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6221797B-2126-49A9-A119-77AEBB4B2F26}"/>
              </a:ext>
            </a:extLst>
          </p:cNvPr>
          <p:cNvSpPr txBox="1"/>
          <p:nvPr/>
        </p:nvSpPr>
        <p:spPr>
          <a:xfrm>
            <a:off x="1104292" y="6370900"/>
            <a:ext cx="3299791" cy="261610"/>
          </a:xfrm>
          <a:prstGeom prst="rect">
            <a:avLst/>
          </a:prstGeom>
          <a:noFill/>
        </p:spPr>
        <p:txBody>
          <a:bodyPr wrap="square" rtlCol="0">
            <a:spAutoFit/>
          </a:bodyPr>
          <a:lstStyle/>
          <a:p>
            <a:r>
              <a:rPr lang="fr-FR" sz="1100" b="1" dirty="0">
                <a:solidFill>
                  <a:srgbClr val="00B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hlinkClick r:id="rId13"/>
              </a:rPr>
              <a:t>Retrouvez d’autres fiches </a:t>
            </a:r>
            <a:r>
              <a:rPr lang="fr-FR" sz="1100" b="1" dirty="0" err="1">
                <a:solidFill>
                  <a:srgbClr val="00B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hlinkClick r:id="rId13"/>
              </a:rPr>
              <a:t>Rapid’Num</a:t>
            </a:r>
            <a:endParaRPr lang="fr-FR" sz="1100" b="1" dirty="0">
              <a:solidFill>
                <a:srgbClr val="00B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20" name="Image 19">
            <a:extLst>
              <a:ext uri="{FF2B5EF4-FFF2-40B4-BE49-F238E27FC236}">
                <a16:creationId xmlns:a16="http://schemas.microsoft.com/office/drawing/2014/main" id="{17142158-1C79-4A46-98EE-6662073C045B}"/>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596176" y="3353512"/>
            <a:ext cx="508116" cy="548765"/>
          </a:xfrm>
          <a:prstGeom prst="rect">
            <a:avLst/>
          </a:prstGeom>
        </p:spPr>
      </p:pic>
      <p:pic>
        <p:nvPicPr>
          <p:cNvPr id="6" name="Image 5">
            <a:extLst>
              <a:ext uri="{FF2B5EF4-FFF2-40B4-BE49-F238E27FC236}">
                <a16:creationId xmlns:a16="http://schemas.microsoft.com/office/drawing/2014/main" id="{0E3D822A-5F93-4A97-8482-7F4CAD399663}"/>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96063" y="277299"/>
            <a:ext cx="2107152" cy="1134331"/>
          </a:xfrm>
          <a:prstGeom prst="rect">
            <a:avLst/>
          </a:prstGeom>
        </p:spPr>
      </p:pic>
      <p:pic>
        <p:nvPicPr>
          <p:cNvPr id="4" name="Image 3">
            <a:extLst>
              <a:ext uri="{FF2B5EF4-FFF2-40B4-BE49-F238E27FC236}">
                <a16:creationId xmlns:a16="http://schemas.microsoft.com/office/drawing/2014/main" id="{1136AD84-333D-4016-A6AC-AF228D28F11E}"/>
              </a:ext>
            </a:extLst>
          </p:cNvPr>
          <p:cNvPicPr>
            <a:picLocks noChangeAspect="1"/>
          </p:cNvPicPr>
          <p:nvPr/>
        </p:nvPicPr>
        <p:blipFill>
          <a:blip r:embed="rId16"/>
          <a:stretch>
            <a:fillRect/>
          </a:stretch>
        </p:blipFill>
        <p:spPr>
          <a:xfrm>
            <a:off x="3295472" y="335486"/>
            <a:ext cx="2876120" cy="969479"/>
          </a:xfrm>
          <a:prstGeom prst="rect">
            <a:avLst/>
          </a:prstGeom>
        </p:spPr>
      </p:pic>
      <p:pic>
        <p:nvPicPr>
          <p:cNvPr id="16" name="Image 15">
            <a:extLst>
              <a:ext uri="{FF2B5EF4-FFF2-40B4-BE49-F238E27FC236}">
                <a16:creationId xmlns:a16="http://schemas.microsoft.com/office/drawing/2014/main" id="{A2CC9B02-43D6-4477-BEC5-D0B228F6A4A0}"/>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6971471" y="192222"/>
            <a:ext cx="1198425" cy="1198425"/>
          </a:xfrm>
          <a:prstGeom prst="rect">
            <a:avLst/>
          </a:prstGeom>
        </p:spPr>
      </p:pic>
      <p:sp>
        <p:nvSpPr>
          <p:cNvPr id="18" name="Espace réservé du pied de page 4">
            <a:extLst>
              <a:ext uri="{FF2B5EF4-FFF2-40B4-BE49-F238E27FC236}">
                <a16:creationId xmlns:a16="http://schemas.microsoft.com/office/drawing/2014/main" id="{7BBCB73D-D2E2-44F1-9FF0-F567351021DA}"/>
              </a:ext>
            </a:extLst>
          </p:cNvPr>
          <p:cNvSpPr>
            <a:spLocks noGrp="1"/>
          </p:cNvSpPr>
          <p:nvPr>
            <p:ph type="ftr" sz="quarter" idx="11"/>
          </p:nvPr>
        </p:nvSpPr>
        <p:spPr>
          <a:xfrm>
            <a:off x="3845490" y="6321564"/>
            <a:ext cx="6876789" cy="409991"/>
          </a:xfrm>
        </p:spPr>
        <p:txBody>
          <a:bodyPr/>
          <a:lstStyle/>
          <a:p>
            <a:r>
              <a:rPr lang="fr-FR" dirty="0"/>
              <a:t>DRANE Montpellier– Équipe des référents 1er degré</a:t>
            </a:r>
          </a:p>
        </p:txBody>
      </p:sp>
    </p:spTree>
    <p:extLst>
      <p:ext uri="{BB962C8B-B14F-4D97-AF65-F5344CB8AC3E}">
        <p14:creationId xmlns:p14="http://schemas.microsoft.com/office/powerpoint/2010/main" val="3098490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895DA203-67C0-4349-8677-21B3D58718BD}"/>
              </a:ext>
            </a:extLst>
          </p:cNvPr>
          <p:cNvSpPr txBox="1"/>
          <p:nvPr/>
        </p:nvSpPr>
        <p:spPr>
          <a:xfrm>
            <a:off x="351797" y="569259"/>
            <a:ext cx="3393725" cy="646331"/>
          </a:xfrm>
          <a:prstGeom prst="rect">
            <a:avLst/>
          </a:prstGeom>
          <a:noFill/>
        </p:spPr>
        <p:txBody>
          <a:bodyPr wrap="square" rtlCol="0">
            <a:spAutoFit/>
          </a:bodyPr>
          <a:lstStyle/>
          <a:p>
            <a:r>
              <a:rPr lang="fr-FR" b="1" dirty="0">
                <a:latin typeface="Arial" panose="020B0604020202020204" pitchFamily="34" charset="0"/>
                <a:cs typeface="Arial" panose="020B0604020202020204" pitchFamily="34" charset="0"/>
              </a:rPr>
              <a:t>Différents configurations possibles…</a:t>
            </a:r>
          </a:p>
        </p:txBody>
      </p:sp>
      <p:pic>
        <p:nvPicPr>
          <p:cNvPr id="13" name="Image 12">
            <a:extLst>
              <a:ext uri="{FF2B5EF4-FFF2-40B4-BE49-F238E27FC236}">
                <a16:creationId xmlns:a16="http://schemas.microsoft.com/office/drawing/2014/main" id="{6EE9A5CD-2852-4834-9939-038D985EBC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62388" y="6324654"/>
            <a:ext cx="1060427" cy="409991"/>
          </a:xfrm>
          <a:prstGeom prst="rect">
            <a:avLst/>
          </a:prstGeom>
        </p:spPr>
      </p:pic>
      <p:sp>
        <p:nvSpPr>
          <p:cNvPr id="11" name="ZoneTexte 10">
            <a:extLst>
              <a:ext uri="{FF2B5EF4-FFF2-40B4-BE49-F238E27FC236}">
                <a16:creationId xmlns:a16="http://schemas.microsoft.com/office/drawing/2014/main" id="{942101F3-125A-4899-806E-F37D40418608}"/>
              </a:ext>
            </a:extLst>
          </p:cNvPr>
          <p:cNvSpPr txBox="1"/>
          <p:nvPr/>
        </p:nvSpPr>
        <p:spPr>
          <a:xfrm>
            <a:off x="494270" y="2557211"/>
            <a:ext cx="3839513" cy="369332"/>
          </a:xfrm>
          <a:prstGeom prst="rect">
            <a:avLst/>
          </a:prstGeom>
          <a:noFill/>
        </p:spPr>
        <p:txBody>
          <a:bodyPr wrap="none" rtlCol="0">
            <a:spAutoFit/>
          </a:bodyPr>
          <a:lstStyle/>
          <a:p>
            <a:r>
              <a:rPr lang="fr-FR" b="1" dirty="0">
                <a:latin typeface="Arial" panose="020B0604020202020204" pitchFamily="34" charset="0"/>
                <a:cs typeface="Arial" panose="020B0604020202020204" pitchFamily="34" charset="0"/>
              </a:rPr>
              <a:t>Un menu de configuration simple</a:t>
            </a:r>
          </a:p>
        </p:txBody>
      </p:sp>
      <p:pic>
        <p:nvPicPr>
          <p:cNvPr id="2" name="Image 1">
            <a:extLst>
              <a:ext uri="{FF2B5EF4-FFF2-40B4-BE49-F238E27FC236}">
                <a16:creationId xmlns:a16="http://schemas.microsoft.com/office/drawing/2014/main" id="{64A16795-2859-443B-9394-E82CD2FAEBD0}"/>
              </a:ext>
            </a:extLst>
          </p:cNvPr>
          <p:cNvPicPr>
            <a:picLocks noChangeAspect="1"/>
          </p:cNvPicPr>
          <p:nvPr/>
        </p:nvPicPr>
        <p:blipFill>
          <a:blip r:embed="rId4"/>
          <a:stretch>
            <a:fillRect/>
          </a:stretch>
        </p:blipFill>
        <p:spPr>
          <a:xfrm>
            <a:off x="4560329" y="2361012"/>
            <a:ext cx="5572903" cy="771633"/>
          </a:xfrm>
          <a:prstGeom prst="rect">
            <a:avLst/>
          </a:prstGeom>
        </p:spPr>
      </p:pic>
      <p:pic>
        <p:nvPicPr>
          <p:cNvPr id="4" name="Image 3">
            <a:extLst>
              <a:ext uri="{FF2B5EF4-FFF2-40B4-BE49-F238E27FC236}">
                <a16:creationId xmlns:a16="http://schemas.microsoft.com/office/drawing/2014/main" id="{A6318F34-6F4B-4F5C-B20E-FE6DC13B2908}"/>
              </a:ext>
            </a:extLst>
          </p:cNvPr>
          <p:cNvPicPr>
            <a:picLocks noChangeAspect="1"/>
          </p:cNvPicPr>
          <p:nvPr/>
        </p:nvPicPr>
        <p:blipFill>
          <a:blip r:embed="rId5"/>
          <a:stretch>
            <a:fillRect/>
          </a:stretch>
        </p:blipFill>
        <p:spPr>
          <a:xfrm>
            <a:off x="3745522" y="350787"/>
            <a:ext cx="4053256" cy="1205903"/>
          </a:xfrm>
          <a:prstGeom prst="rect">
            <a:avLst/>
          </a:prstGeom>
        </p:spPr>
      </p:pic>
      <p:pic>
        <p:nvPicPr>
          <p:cNvPr id="14" name="Image 13">
            <a:extLst>
              <a:ext uri="{FF2B5EF4-FFF2-40B4-BE49-F238E27FC236}">
                <a16:creationId xmlns:a16="http://schemas.microsoft.com/office/drawing/2014/main" id="{55E700B3-C60B-459A-8F3D-A2D774785BD9}"/>
              </a:ext>
            </a:extLst>
          </p:cNvPr>
          <p:cNvPicPr>
            <a:picLocks noChangeAspect="1"/>
          </p:cNvPicPr>
          <p:nvPr/>
        </p:nvPicPr>
        <p:blipFill>
          <a:blip r:embed="rId6"/>
          <a:stretch>
            <a:fillRect/>
          </a:stretch>
        </p:blipFill>
        <p:spPr>
          <a:xfrm>
            <a:off x="8304007" y="355037"/>
            <a:ext cx="3593123" cy="1074776"/>
          </a:xfrm>
          <a:prstGeom prst="rect">
            <a:avLst/>
          </a:prstGeom>
        </p:spPr>
      </p:pic>
      <p:sp>
        <p:nvSpPr>
          <p:cNvPr id="15" name="ZoneTexte 14">
            <a:extLst>
              <a:ext uri="{FF2B5EF4-FFF2-40B4-BE49-F238E27FC236}">
                <a16:creationId xmlns:a16="http://schemas.microsoft.com/office/drawing/2014/main" id="{41E84E64-C16A-449C-A59E-35951CAAC9DA}"/>
              </a:ext>
            </a:extLst>
          </p:cNvPr>
          <p:cNvSpPr txBox="1"/>
          <p:nvPr/>
        </p:nvSpPr>
        <p:spPr>
          <a:xfrm>
            <a:off x="917580" y="4501657"/>
            <a:ext cx="2388328" cy="923330"/>
          </a:xfrm>
          <a:prstGeom prst="rect">
            <a:avLst/>
          </a:prstGeom>
          <a:noFill/>
        </p:spPr>
        <p:txBody>
          <a:bodyPr wrap="square" rtlCol="0">
            <a:spAutoFit/>
          </a:bodyPr>
          <a:lstStyle/>
          <a:p>
            <a:r>
              <a:rPr lang="fr-FR" b="1" dirty="0">
                <a:latin typeface="Arial" panose="020B0604020202020204" pitchFamily="34" charset="0"/>
                <a:cs typeface="Arial" panose="020B0604020202020204" pitchFamily="34" charset="0"/>
              </a:rPr>
              <a:t>Pour aller plus loin : la comparaison de nombres</a:t>
            </a:r>
          </a:p>
        </p:txBody>
      </p:sp>
      <p:pic>
        <p:nvPicPr>
          <p:cNvPr id="16" name="Image 15">
            <a:extLst>
              <a:ext uri="{FF2B5EF4-FFF2-40B4-BE49-F238E27FC236}">
                <a16:creationId xmlns:a16="http://schemas.microsoft.com/office/drawing/2014/main" id="{517FBE58-662D-427C-8E69-73AAF5DA345C}"/>
              </a:ext>
            </a:extLst>
          </p:cNvPr>
          <p:cNvPicPr>
            <a:picLocks noChangeAspect="1"/>
          </p:cNvPicPr>
          <p:nvPr/>
        </p:nvPicPr>
        <p:blipFill>
          <a:blip r:embed="rId7"/>
          <a:stretch>
            <a:fillRect/>
          </a:stretch>
        </p:blipFill>
        <p:spPr>
          <a:xfrm>
            <a:off x="8721511" y="4120391"/>
            <a:ext cx="2823442" cy="1803040"/>
          </a:xfrm>
          <a:prstGeom prst="rect">
            <a:avLst/>
          </a:prstGeom>
        </p:spPr>
      </p:pic>
      <p:pic>
        <p:nvPicPr>
          <p:cNvPr id="17" name="Image 16">
            <a:extLst>
              <a:ext uri="{FF2B5EF4-FFF2-40B4-BE49-F238E27FC236}">
                <a16:creationId xmlns:a16="http://schemas.microsoft.com/office/drawing/2014/main" id="{5E5FC891-7247-4DF0-BEB7-4B6955F3052A}"/>
              </a:ext>
            </a:extLst>
          </p:cNvPr>
          <p:cNvPicPr>
            <a:picLocks noChangeAspect="1"/>
          </p:cNvPicPr>
          <p:nvPr/>
        </p:nvPicPr>
        <p:blipFill>
          <a:blip r:embed="rId8"/>
          <a:stretch>
            <a:fillRect/>
          </a:stretch>
        </p:blipFill>
        <p:spPr>
          <a:xfrm>
            <a:off x="4852637" y="4080725"/>
            <a:ext cx="2486725" cy="1878638"/>
          </a:xfrm>
          <a:prstGeom prst="rect">
            <a:avLst/>
          </a:prstGeom>
        </p:spPr>
      </p:pic>
      <p:sp>
        <p:nvSpPr>
          <p:cNvPr id="18" name="Espace réservé du pied de page 4">
            <a:extLst>
              <a:ext uri="{FF2B5EF4-FFF2-40B4-BE49-F238E27FC236}">
                <a16:creationId xmlns:a16="http://schemas.microsoft.com/office/drawing/2014/main" id="{33AD5344-551B-4E70-AB1B-ACDD497964AD}"/>
              </a:ext>
            </a:extLst>
          </p:cNvPr>
          <p:cNvSpPr>
            <a:spLocks noGrp="1"/>
          </p:cNvSpPr>
          <p:nvPr>
            <p:ph type="ftr" sz="quarter" idx="11"/>
          </p:nvPr>
        </p:nvSpPr>
        <p:spPr>
          <a:xfrm>
            <a:off x="2657604" y="6288741"/>
            <a:ext cx="6876789" cy="409991"/>
          </a:xfrm>
        </p:spPr>
        <p:txBody>
          <a:bodyPr/>
          <a:lstStyle/>
          <a:p>
            <a:r>
              <a:rPr lang="fr-FR" dirty="0"/>
              <a:t>DRANE Montpellier– Équipe des référents 1er degré</a:t>
            </a:r>
          </a:p>
        </p:txBody>
      </p:sp>
    </p:spTree>
    <p:extLst>
      <p:ext uri="{BB962C8B-B14F-4D97-AF65-F5344CB8AC3E}">
        <p14:creationId xmlns:p14="http://schemas.microsoft.com/office/powerpoint/2010/main" val="408118575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752</TotalTime>
  <Words>426</Words>
  <Application>Microsoft Office PowerPoint</Application>
  <PresentationFormat>Grand écran</PresentationFormat>
  <Paragraphs>34</Paragraphs>
  <Slides>2</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Rouvelet Vincent</dc:creator>
  <cp:lastModifiedBy>Rouvelet Vincent</cp:lastModifiedBy>
  <cp:revision>72</cp:revision>
  <dcterms:created xsi:type="dcterms:W3CDTF">2022-02-07T08:41:22Z</dcterms:created>
  <dcterms:modified xsi:type="dcterms:W3CDTF">2022-10-03T08:59:20Z</dcterms:modified>
</cp:coreProperties>
</file>