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velet Vincent" initials="RV" lastIdx="1" clrIdx="0">
    <p:extLst>
      <p:ext uri="{19B8F6BF-5375-455C-9EA6-DF929625EA0E}">
        <p15:presenceInfo xmlns:p15="http://schemas.microsoft.com/office/powerpoint/2012/main" userId="Rouvelet Vincent" providerId="None"/>
      </p:ext>
    </p:extLst>
  </p:cmAuthor>
  <p:cmAuthor id="2" name="Jean-Baptiste FERRER" initials="JF" lastIdx="1" clrIdx="1">
    <p:extLst>
      <p:ext uri="{19B8F6BF-5375-455C-9EA6-DF929625EA0E}">
        <p15:presenceInfo xmlns:p15="http://schemas.microsoft.com/office/powerpoint/2012/main" userId="Jean-Baptiste FER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17" autoAdjust="0"/>
  </p:normalViewPr>
  <p:slideViewPr>
    <p:cSldViewPr snapToGrid="0">
      <p:cViewPr varScale="1">
        <p:scale>
          <a:sx n="84" d="100"/>
          <a:sy n="84"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EB195-0813-4326-93D3-151F05D7289F}"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9579A-F2B4-4BA2-9C11-FAB33D467D0D}" type="slidenum">
              <a:rPr lang="fr-FR" smtClean="0"/>
              <a:t>‹N°›</a:t>
            </a:fld>
            <a:endParaRPr lang="fr-FR"/>
          </a:p>
        </p:txBody>
      </p:sp>
    </p:spTree>
    <p:extLst>
      <p:ext uri="{BB962C8B-B14F-4D97-AF65-F5344CB8AC3E}">
        <p14:creationId xmlns:p14="http://schemas.microsoft.com/office/powerpoint/2010/main" val="179076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préalable : </a:t>
            </a:r>
          </a:p>
          <a:p>
            <a:r>
              <a:rPr lang="fr-FR" dirty="0"/>
              <a:t>1) se créer un compte enseignant</a:t>
            </a:r>
          </a:p>
          <a:p>
            <a:r>
              <a:rPr lang="fr-FR" dirty="0"/>
              <a:t>2) Créer une classe avec des profils élèves pour les stagiaires</a:t>
            </a:r>
          </a:p>
          <a:p>
            <a:r>
              <a:rPr lang="fr-FR" dirty="0"/>
              <a:t>3) Faire en amont un test de positionnement pour 1 élève virtuel (cela permettra de montrer le tableau de bord complet)</a:t>
            </a:r>
          </a:p>
          <a:p>
            <a:r>
              <a:rPr lang="fr-FR" dirty="0"/>
              <a:t>3) Mettre en activité les stagiaires avec les premiers exercices élèves (exercices de positionnement)</a:t>
            </a:r>
          </a:p>
          <a:p>
            <a:r>
              <a:rPr lang="fr-FR" dirty="0"/>
              <a:t>4) Présenter le tableau de bord enseignant</a:t>
            </a:r>
          </a:p>
          <a:p>
            <a:endParaRPr lang="fr-FR" dirty="0"/>
          </a:p>
          <a:p>
            <a:r>
              <a:rPr lang="fr-FR" dirty="0"/>
              <a:t>Accompagnement pour les formateurs / Mise en activité des enseignants :</a:t>
            </a:r>
          </a:p>
          <a:p>
            <a:r>
              <a:rPr lang="fr-FR" dirty="0"/>
              <a:t>1 - Découvrir librement les 4 modes d'utilisation de LEXIMAGE +.</a:t>
            </a:r>
          </a:p>
          <a:p>
            <a:r>
              <a:rPr lang="fr-FR" dirty="0"/>
              <a:t>2 - Mise en activité : Création d'un imagier de classe</a:t>
            </a:r>
          </a:p>
          <a:p>
            <a:r>
              <a:rPr lang="fr-FR" dirty="0"/>
              <a:t>a) Choix d'1 catégorie</a:t>
            </a:r>
          </a:p>
          <a:p>
            <a:r>
              <a:rPr lang="fr-FR" dirty="0"/>
              <a:t>b) Prise de photo, son, écrit (possible traduction si LVE)</a:t>
            </a:r>
          </a:p>
          <a:p>
            <a:r>
              <a:rPr lang="fr-FR" dirty="0"/>
              <a:t>c) Créer 5 éléments</a:t>
            </a:r>
          </a:p>
          <a:p>
            <a:r>
              <a:rPr lang="fr-FR" dirty="0"/>
              <a:t>3 -  Tester les imagier dans les différents modes</a:t>
            </a:r>
          </a:p>
          <a:p>
            <a:r>
              <a:rPr lang="fr-FR" dirty="0"/>
              <a:t>4 - Possibilité de partage entre les participants (exportation, envoi et importation)</a:t>
            </a:r>
          </a:p>
        </p:txBody>
      </p:sp>
      <p:sp>
        <p:nvSpPr>
          <p:cNvPr id="4" name="Espace réservé du numéro de diapositive 3"/>
          <p:cNvSpPr>
            <a:spLocks noGrp="1"/>
          </p:cNvSpPr>
          <p:nvPr>
            <p:ph type="sldNum" sz="quarter" idx="5"/>
          </p:nvPr>
        </p:nvSpPr>
        <p:spPr/>
        <p:txBody>
          <a:bodyPr/>
          <a:lstStyle/>
          <a:p>
            <a:fld id="{DE59579A-F2B4-4BA2-9C11-FAB33D467D0D}" type="slidenum">
              <a:rPr lang="fr-FR" smtClean="0"/>
              <a:t>2</a:t>
            </a:fld>
            <a:endParaRPr lang="fr-FR"/>
          </a:p>
        </p:txBody>
      </p:sp>
    </p:spTree>
    <p:extLst>
      <p:ext uri="{BB962C8B-B14F-4D97-AF65-F5344CB8AC3E}">
        <p14:creationId xmlns:p14="http://schemas.microsoft.com/office/powerpoint/2010/main" val="332607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2C8C0-8C73-401F-8CC6-4811AE554F4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6209809-EA30-4D27-85EF-D62BB9A1B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72B3CB6-A230-44A1-B2FC-337AB5321A6E}"/>
              </a:ext>
            </a:extLst>
          </p:cNvPr>
          <p:cNvSpPr>
            <a:spLocks noGrp="1"/>
          </p:cNvSpPr>
          <p:nvPr>
            <p:ph type="dt" sz="half" idx="10"/>
          </p:nvPr>
        </p:nvSpPr>
        <p:spPr/>
        <p:txBody>
          <a:bodyPr/>
          <a:lstStyle/>
          <a:p>
            <a:fld id="{AFFA763B-B6FC-4C19-BEFB-634034E8727A}" type="datetime1">
              <a:rPr lang="fr-FR" smtClean="0"/>
              <a:t>03/10/2022</a:t>
            </a:fld>
            <a:endParaRPr lang="fr-FR"/>
          </a:p>
        </p:txBody>
      </p:sp>
      <p:sp>
        <p:nvSpPr>
          <p:cNvPr id="5" name="Espace réservé du pied de page 4">
            <a:extLst>
              <a:ext uri="{FF2B5EF4-FFF2-40B4-BE49-F238E27FC236}">
                <a16:creationId xmlns:a16="http://schemas.microsoft.com/office/drawing/2014/main" id="{E01E2E92-D056-4675-8057-5AC96E303A10}"/>
              </a:ext>
            </a:extLst>
          </p:cNvPr>
          <p:cNvSpPr>
            <a:spLocks noGrp="1"/>
          </p:cNvSpPr>
          <p:nvPr>
            <p:ph type="ftr" sz="quarter" idx="11"/>
          </p:nvPr>
        </p:nvSpPr>
        <p:spPr/>
        <p:txBody>
          <a:bodyPr/>
          <a:lstStyle/>
          <a:p>
            <a:r>
              <a:rPr lang="fr-FR"/>
              <a:t>DRANE - Référents numériques pour le 1er degré</a:t>
            </a:r>
          </a:p>
        </p:txBody>
      </p:sp>
      <p:sp>
        <p:nvSpPr>
          <p:cNvPr id="6" name="Espace réservé du numéro de diapositive 5">
            <a:extLst>
              <a:ext uri="{FF2B5EF4-FFF2-40B4-BE49-F238E27FC236}">
                <a16:creationId xmlns:a16="http://schemas.microsoft.com/office/drawing/2014/main" id="{7D174FF7-3A91-446A-895C-CED94902786B}"/>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166479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D19D-E669-42F3-9B8E-EF427788C9A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48C054-3BBC-460B-ABAF-408E08F7C63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1A7D44-ED9A-4186-A74E-8840CFBF0055}"/>
              </a:ext>
            </a:extLst>
          </p:cNvPr>
          <p:cNvSpPr>
            <a:spLocks noGrp="1"/>
          </p:cNvSpPr>
          <p:nvPr>
            <p:ph type="dt" sz="half" idx="10"/>
          </p:nvPr>
        </p:nvSpPr>
        <p:spPr/>
        <p:txBody>
          <a:bodyPr/>
          <a:lstStyle/>
          <a:p>
            <a:fld id="{154E918A-5B78-46D7-8E37-B631A985A129}" type="datetime1">
              <a:rPr lang="fr-FR" smtClean="0"/>
              <a:t>03/10/2022</a:t>
            </a:fld>
            <a:endParaRPr lang="fr-FR"/>
          </a:p>
        </p:txBody>
      </p:sp>
      <p:sp>
        <p:nvSpPr>
          <p:cNvPr id="5" name="Espace réservé du pied de page 4">
            <a:extLst>
              <a:ext uri="{FF2B5EF4-FFF2-40B4-BE49-F238E27FC236}">
                <a16:creationId xmlns:a16="http://schemas.microsoft.com/office/drawing/2014/main" id="{91D32BB8-26A2-4749-8FD0-999FDA160C3F}"/>
              </a:ext>
            </a:extLst>
          </p:cNvPr>
          <p:cNvSpPr>
            <a:spLocks noGrp="1"/>
          </p:cNvSpPr>
          <p:nvPr>
            <p:ph type="ftr" sz="quarter" idx="11"/>
          </p:nvPr>
        </p:nvSpPr>
        <p:spPr/>
        <p:txBody>
          <a:bodyPr/>
          <a:lstStyle/>
          <a:p>
            <a:r>
              <a:rPr lang="fr-FR"/>
              <a:t>DRANE - Référents numériques pour le 1er degré</a:t>
            </a:r>
          </a:p>
        </p:txBody>
      </p:sp>
      <p:sp>
        <p:nvSpPr>
          <p:cNvPr id="6" name="Espace réservé du numéro de diapositive 5">
            <a:extLst>
              <a:ext uri="{FF2B5EF4-FFF2-40B4-BE49-F238E27FC236}">
                <a16:creationId xmlns:a16="http://schemas.microsoft.com/office/drawing/2014/main" id="{E0608979-61E4-476E-AA64-DB5C6EE34A1C}"/>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68256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3D9647F-699D-492E-B9B0-9AAAEAD2123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D859B3F-1FF8-4472-AB52-2A049E2F863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D5094A-8F8F-4B3B-BA36-2F9832DD36FD}"/>
              </a:ext>
            </a:extLst>
          </p:cNvPr>
          <p:cNvSpPr>
            <a:spLocks noGrp="1"/>
          </p:cNvSpPr>
          <p:nvPr>
            <p:ph type="dt" sz="half" idx="10"/>
          </p:nvPr>
        </p:nvSpPr>
        <p:spPr/>
        <p:txBody>
          <a:bodyPr/>
          <a:lstStyle/>
          <a:p>
            <a:fld id="{2CAD65CD-9D8D-4CF3-82A4-9E5875726FA9}" type="datetime1">
              <a:rPr lang="fr-FR" smtClean="0"/>
              <a:t>03/10/2022</a:t>
            </a:fld>
            <a:endParaRPr lang="fr-FR"/>
          </a:p>
        </p:txBody>
      </p:sp>
      <p:sp>
        <p:nvSpPr>
          <p:cNvPr id="5" name="Espace réservé du pied de page 4">
            <a:extLst>
              <a:ext uri="{FF2B5EF4-FFF2-40B4-BE49-F238E27FC236}">
                <a16:creationId xmlns:a16="http://schemas.microsoft.com/office/drawing/2014/main" id="{EE41354C-1D03-4725-B243-F7ED91ADA13D}"/>
              </a:ext>
            </a:extLst>
          </p:cNvPr>
          <p:cNvSpPr>
            <a:spLocks noGrp="1"/>
          </p:cNvSpPr>
          <p:nvPr>
            <p:ph type="ftr" sz="quarter" idx="11"/>
          </p:nvPr>
        </p:nvSpPr>
        <p:spPr/>
        <p:txBody>
          <a:bodyPr/>
          <a:lstStyle/>
          <a:p>
            <a:r>
              <a:rPr lang="fr-FR"/>
              <a:t>DRANE - Référents numériques pour le 1er degré</a:t>
            </a:r>
          </a:p>
        </p:txBody>
      </p:sp>
      <p:sp>
        <p:nvSpPr>
          <p:cNvPr id="6" name="Espace réservé du numéro de diapositive 5">
            <a:extLst>
              <a:ext uri="{FF2B5EF4-FFF2-40B4-BE49-F238E27FC236}">
                <a16:creationId xmlns:a16="http://schemas.microsoft.com/office/drawing/2014/main" id="{B09753C7-3B97-4A5F-8148-BF2524EB45B2}"/>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19249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C35BD9-1A55-4A54-8638-D97B03C42D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6D4A775-EFDE-4916-99E1-605C8DE6EEA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882EAA-A091-4E22-8F6A-B4A729A9384B}"/>
              </a:ext>
            </a:extLst>
          </p:cNvPr>
          <p:cNvSpPr>
            <a:spLocks noGrp="1"/>
          </p:cNvSpPr>
          <p:nvPr>
            <p:ph type="dt" sz="half" idx="10"/>
          </p:nvPr>
        </p:nvSpPr>
        <p:spPr/>
        <p:txBody>
          <a:bodyPr/>
          <a:lstStyle/>
          <a:p>
            <a:fld id="{E9F2A7FD-92BB-4ED1-B40C-DC5452CC30C2}" type="datetime1">
              <a:rPr lang="fr-FR" smtClean="0"/>
              <a:t>03/10/2022</a:t>
            </a:fld>
            <a:endParaRPr lang="fr-FR"/>
          </a:p>
        </p:txBody>
      </p:sp>
      <p:sp>
        <p:nvSpPr>
          <p:cNvPr id="5" name="Espace réservé du pied de page 4">
            <a:extLst>
              <a:ext uri="{FF2B5EF4-FFF2-40B4-BE49-F238E27FC236}">
                <a16:creationId xmlns:a16="http://schemas.microsoft.com/office/drawing/2014/main" id="{42E87F2F-85C1-4033-A12E-D56554DD7F82}"/>
              </a:ext>
            </a:extLst>
          </p:cNvPr>
          <p:cNvSpPr>
            <a:spLocks noGrp="1"/>
          </p:cNvSpPr>
          <p:nvPr>
            <p:ph type="ftr" sz="quarter" idx="11"/>
          </p:nvPr>
        </p:nvSpPr>
        <p:spPr/>
        <p:txBody>
          <a:bodyPr/>
          <a:lstStyle/>
          <a:p>
            <a:r>
              <a:rPr lang="fr-FR"/>
              <a:t>DRANE - Référents numériques pour le 1er degré</a:t>
            </a:r>
          </a:p>
        </p:txBody>
      </p:sp>
      <p:sp>
        <p:nvSpPr>
          <p:cNvPr id="6" name="Espace réservé du numéro de diapositive 5">
            <a:extLst>
              <a:ext uri="{FF2B5EF4-FFF2-40B4-BE49-F238E27FC236}">
                <a16:creationId xmlns:a16="http://schemas.microsoft.com/office/drawing/2014/main" id="{CCEBC44E-BF47-49D4-839D-2F1AB57E513E}"/>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391387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8311F-683E-4CA4-B5BD-A470CF5F445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A35D6F9-A2C4-45AE-BD59-424B32255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CDA903C-8509-4F68-B31F-CC157101B30B}"/>
              </a:ext>
            </a:extLst>
          </p:cNvPr>
          <p:cNvSpPr>
            <a:spLocks noGrp="1"/>
          </p:cNvSpPr>
          <p:nvPr>
            <p:ph type="dt" sz="half" idx="10"/>
          </p:nvPr>
        </p:nvSpPr>
        <p:spPr/>
        <p:txBody>
          <a:bodyPr/>
          <a:lstStyle/>
          <a:p>
            <a:fld id="{D591AAAE-8480-4E76-BD26-9BA7FEEBBFAA}" type="datetime1">
              <a:rPr lang="fr-FR" smtClean="0"/>
              <a:t>03/10/2022</a:t>
            </a:fld>
            <a:endParaRPr lang="fr-FR"/>
          </a:p>
        </p:txBody>
      </p:sp>
      <p:sp>
        <p:nvSpPr>
          <p:cNvPr id="5" name="Espace réservé du pied de page 4">
            <a:extLst>
              <a:ext uri="{FF2B5EF4-FFF2-40B4-BE49-F238E27FC236}">
                <a16:creationId xmlns:a16="http://schemas.microsoft.com/office/drawing/2014/main" id="{CB615656-C295-4274-9D6C-5F5D16E7845A}"/>
              </a:ext>
            </a:extLst>
          </p:cNvPr>
          <p:cNvSpPr>
            <a:spLocks noGrp="1"/>
          </p:cNvSpPr>
          <p:nvPr>
            <p:ph type="ftr" sz="quarter" idx="11"/>
          </p:nvPr>
        </p:nvSpPr>
        <p:spPr/>
        <p:txBody>
          <a:bodyPr/>
          <a:lstStyle/>
          <a:p>
            <a:r>
              <a:rPr lang="fr-FR"/>
              <a:t>DRANE - Référents numériques pour le 1er degré</a:t>
            </a:r>
          </a:p>
        </p:txBody>
      </p:sp>
      <p:sp>
        <p:nvSpPr>
          <p:cNvPr id="6" name="Espace réservé du numéro de diapositive 5">
            <a:extLst>
              <a:ext uri="{FF2B5EF4-FFF2-40B4-BE49-F238E27FC236}">
                <a16:creationId xmlns:a16="http://schemas.microsoft.com/office/drawing/2014/main" id="{F8D6EF4A-BEBB-4043-82FA-F454C5AC511B}"/>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348572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C8F5D-42A2-4AA6-BA7F-134389B81C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CB715F-8945-4591-BB0C-05AFA8C2808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A9DCD1-57D1-4830-8061-0468EBCBB27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BAB177-9211-44EC-BD89-E0FA21E250B3}"/>
              </a:ext>
            </a:extLst>
          </p:cNvPr>
          <p:cNvSpPr>
            <a:spLocks noGrp="1"/>
          </p:cNvSpPr>
          <p:nvPr>
            <p:ph type="dt" sz="half" idx="10"/>
          </p:nvPr>
        </p:nvSpPr>
        <p:spPr/>
        <p:txBody>
          <a:bodyPr/>
          <a:lstStyle/>
          <a:p>
            <a:fld id="{52063E7B-228C-45F5-973A-778289E3BE73}" type="datetime1">
              <a:rPr lang="fr-FR" smtClean="0"/>
              <a:t>03/10/2022</a:t>
            </a:fld>
            <a:endParaRPr lang="fr-FR"/>
          </a:p>
        </p:txBody>
      </p:sp>
      <p:sp>
        <p:nvSpPr>
          <p:cNvPr id="6" name="Espace réservé du pied de page 5">
            <a:extLst>
              <a:ext uri="{FF2B5EF4-FFF2-40B4-BE49-F238E27FC236}">
                <a16:creationId xmlns:a16="http://schemas.microsoft.com/office/drawing/2014/main" id="{21340E3F-BA34-48AD-B8BE-CE3E6BD2C4DC}"/>
              </a:ext>
            </a:extLst>
          </p:cNvPr>
          <p:cNvSpPr>
            <a:spLocks noGrp="1"/>
          </p:cNvSpPr>
          <p:nvPr>
            <p:ph type="ftr" sz="quarter" idx="11"/>
          </p:nvPr>
        </p:nvSpPr>
        <p:spPr/>
        <p:txBody>
          <a:bodyPr/>
          <a:lstStyle/>
          <a:p>
            <a:r>
              <a:rPr lang="fr-FR"/>
              <a:t>DRANE - Référents numériques pour le 1er degré</a:t>
            </a:r>
          </a:p>
        </p:txBody>
      </p:sp>
      <p:sp>
        <p:nvSpPr>
          <p:cNvPr id="7" name="Espace réservé du numéro de diapositive 6">
            <a:extLst>
              <a:ext uri="{FF2B5EF4-FFF2-40B4-BE49-F238E27FC236}">
                <a16:creationId xmlns:a16="http://schemas.microsoft.com/office/drawing/2014/main" id="{75177D3F-FD58-4F0B-819E-189AA51386BC}"/>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285857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3DD50-9A6B-4668-AC41-622436771D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748A333-429F-4338-8996-3CCC24DA5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2E483F9-36AD-46F5-8EF0-39819D33BF8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C21F162-AF07-4ADB-956A-A28AA27DB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9C28F00-8AF3-4F88-BA96-0B174D43434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DB73E30-4B6B-442B-98EF-3D6C89D6B31D}"/>
              </a:ext>
            </a:extLst>
          </p:cNvPr>
          <p:cNvSpPr>
            <a:spLocks noGrp="1"/>
          </p:cNvSpPr>
          <p:nvPr>
            <p:ph type="dt" sz="half" idx="10"/>
          </p:nvPr>
        </p:nvSpPr>
        <p:spPr/>
        <p:txBody>
          <a:bodyPr/>
          <a:lstStyle/>
          <a:p>
            <a:fld id="{77A576D6-E8A3-4962-885A-8E3592908B47}" type="datetime1">
              <a:rPr lang="fr-FR" smtClean="0"/>
              <a:t>03/10/2022</a:t>
            </a:fld>
            <a:endParaRPr lang="fr-FR"/>
          </a:p>
        </p:txBody>
      </p:sp>
      <p:sp>
        <p:nvSpPr>
          <p:cNvPr id="8" name="Espace réservé du pied de page 7">
            <a:extLst>
              <a:ext uri="{FF2B5EF4-FFF2-40B4-BE49-F238E27FC236}">
                <a16:creationId xmlns:a16="http://schemas.microsoft.com/office/drawing/2014/main" id="{471AD2CE-1DDA-4700-8EC1-10867FC8FF4C}"/>
              </a:ext>
            </a:extLst>
          </p:cNvPr>
          <p:cNvSpPr>
            <a:spLocks noGrp="1"/>
          </p:cNvSpPr>
          <p:nvPr>
            <p:ph type="ftr" sz="quarter" idx="11"/>
          </p:nvPr>
        </p:nvSpPr>
        <p:spPr/>
        <p:txBody>
          <a:bodyPr/>
          <a:lstStyle/>
          <a:p>
            <a:r>
              <a:rPr lang="fr-FR"/>
              <a:t>DRANE - Référents numériques pour le 1er degré</a:t>
            </a:r>
          </a:p>
        </p:txBody>
      </p:sp>
      <p:sp>
        <p:nvSpPr>
          <p:cNvPr id="9" name="Espace réservé du numéro de diapositive 8">
            <a:extLst>
              <a:ext uri="{FF2B5EF4-FFF2-40B4-BE49-F238E27FC236}">
                <a16:creationId xmlns:a16="http://schemas.microsoft.com/office/drawing/2014/main" id="{432BDFF4-E724-416A-9210-CDFF813E6497}"/>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26602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09280-6EFE-4083-B5C6-7B44A21791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C07851-173C-4EB2-8DEA-58C5B02680C8}"/>
              </a:ext>
            </a:extLst>
          </p:cNvPr>
          <p:cNvSpPr>
            <a:spLocks noGrp="1"/>
          </p:cNvSpPr>
          <p:nvPr>
            <p:ph type="dt" sz="half" idx="10"/>
          </p:nvPr>
        </p:nvSpPr>
        <p:spPr/>
        <p:txBody>
          <a:bodyPr/>
          <a:lstStyle/>
          <a:p>
            <a:fld id="{565C4515-F075-4093-B715-829708D42B4D}" type="datetime1">
              <a:rPr lang="fr-FR" smtClean="0"/>
              <a:t>03/10/2022</a:t>
            </a:fld>
            <a:endParaRPr lang="fr-FR"/>
          </a:p>
        </p:txBody>
      </p:sp>
      <p:sp>
        <p:nvSpPr>
          <p:cNvPr id="4" name="Espace réservé du pied de page 3">
            <a:extLst>
              <a:ext uri="{FF2B5EF4-FFF2-40B4-BE49-F238E27FC236}">
                <a16:creationId xmlns:a16="http://schemas.microsoft.com/office/drawing/2014/main" id="{DB5D2177-8759-48F8-BE55-E6B971108C71}"/>
              </a:ext>
            </a:extLst>
          </p:cNvPr>
          <p:cNvSpPr>
            <a:spLocks noGrp="1"/>
          </p:cNvSpPr>
          <p:nvPr>
            <p:ph type="ftr" sz="quarter" idx="11"/>
          </p:nvPr>
        </p:nvSpPr>
        <p:spPr/>
        <p:txBody>
          <a:bodyPr/>
          <a:lstStyle/>
          <a:p>
            <a:r>
              <a:rPr lang="fr-FR"/>
              <a:t>DRANE - Référents numériques pour le 1er degré</a:t>
            </a:r>
          </a:p>
        </p:txBody>
      </p:sp>
      <p:sp>
        <p:nvSpPr>
          <p:cNvPr id="5" name="Espace réservé du numéro de diapositive 4">
            <a:extLst>
              <a:ext uri="{FF2B5EF4-FFF2-40B4-BE49-F238E27FC236}">
                <a16:creationId xmlns:a16="http://schemas.microsoft.com/office/drawing/2014/main" id="{E70308A8-D36E-4192-8C98-623A4479BE71}"/>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30452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43C4D1-B5F5-4839-979E-CE20CA372C18}"/>
              </a:ext>
            </a:extLst>
          </p:cNvPr>
          <p:cNvSpPr>
            <a:spLocks noGrp="1"/>
          </p:cNvSpPr>
          <p:nvPr>
            <p:ph type="dt" sz="half" idx="10"/>
          </p:nvPr>
        </p:nvSpPr>
        <p:spPr/>
        <p:txBody>
          <a:bodyPr/>
          <a:lstStyle/>
          <a:p>
            <a:fld id="{C9E9A4A5-4DD1-46AB-9A8E-6CE861286D14}" type="datetime1">
              <a:rPr lang="fr-FR" smtClean="0"/>
              <a:t>03/10/2022</a:t>
            </a:fld>
            <a:endParaRPr lang="fr-FR"/>
          </a:p>
        </p:txBody>
      </p:sp>
      <p:sp>
        <p:nvSpPr>
          <p:cNvPr id="3" name="Espace réservé du pied de page 2">
            <a:extLst>
              <a:ext uri="{FF2B5EF4-FFF2-40B4-BE49-F238E27FC236}">
                <a16:creationId xmlns:a16="http://schemas.microsoft.com/office/drawing/2014/main" id="{D016A990-08FE-4579-AB4C-8473BCE48407}"/>
              </a:ext>
            </a:extLst>
          </p:cNvPr>
          <p:cNvSpPr>
            <a:spLocks noGrp="1"/>
          </p:cNvSpPr>
          <p:nvPr>
            <p:ph type="ftr" sz="quarter" idx="11"/>
          </p:nvPr>
        </p:nvSpPr>
        <p:spPr/>
        <p:txBody>
          <a:bodyPr/>
          <a:lstStyle/>
          <a:p>
            <a:r>
              <a:rPr lang="fr-FR"/>
              <a:t>DRANE - Référents numériques pour le 1er degré</a:t>
            </a:r>
          </a:p>
        </p:txBody>
      </p:sp>
      <p:sp>
        <p:nvSpPr>
          <p:cNvPr id="4" name="Espace réservé du numéro de diapositive 3">
            <a:extLst>
              <a:ext uri="{FF2B5EF4-FFF2-40B4-BE49-F238E27FC236}">
                <a16:creationId xmlns:a16="http://schemas.microsoft.com/office/drawing/2014/main" id="{439E9BB2-2435-477F-BA72-FF20496311C1}"/>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274708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53D98-03C9-433E-9A3F-C81209782C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34A5B1-09B9-4FD4-9AE9-CED0E5E80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854D92-0633-435D-A732-8370C3B7D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82F0BB8-BE74-48B4-987E-57E2944B1148}"/>
              </a:ext>
            </a:extLst>
          </p:cNvPr>
          <p:cNvSpPr>
            <a:spLocks noGrp="1"/>
          </p:cNvSpPr>
          <p:nvPr>
            <p:ph type="dt" sz="half" idx="10"/>
          </p:nvPr>
        </p:nvSpPr>
        <p:spPr/>
        <p:txBody>
          <a:bodyPr/>
          <a:lstStyle/>
          <a:p>
            <a:fld id="{FF53D426-1456-4CA1-8FA4-D00A27FF7B27}" type="datetime1">
              <a:rPr lang="fr-FR" smtClean="0"/>
              <a:t>03/10/2022</a:t>
            </a:fld>
            <a:endParaRPr lang="fr-FR"/>
          </a:p>
        </p:txBody>
      </p:sp>
      <p:sp>
        <p:nvSpPr>
          <p:cNvPr id="6" name="Espace réservé du pied de page 5">
            <a:extLst>
              <a:ext uri="{FF2B5EF4-FFF2-40B4-BE49-F238E27FC236}">
                <a16:creationId xmlns:a16="http://schemas.microsoft.com/office/drawing/2014/main" id="{0E44D2DB-D662-4209-88F2-D7E03CF46EB0}"/>
              </a:ext>
            </a:extLst>
          </p:cNvPr>
          <p:cNvSpPr>
            <a:spLocks noGrp="1"/>
          </p:cNvSpPr>
          <p:nvPr>
            <p:ph type="ftr" sz="quarter" idx="11"/>
          </p:nvPr>
        </p:nvSpPr>
        <p:spPr/>
        <p:txBody>
          <a:bodyPr/>
          <a:lstStyle/>
          <a:p>
            <a:r>
              <a:rPr lang="fr-FR"/>
              <a:t>DRANE - Référents numériques pour le 1er degré</a:t>
            </a:r>
          </a:p>
        </p:txBody>
      </p:sp>
      <p:sp>
        <p:nvSpPr>
          <p:cNvPr id="7" name="Espace réservé du numéro de diapositive 6">
            <a:extLst>
              <a:ext uri="{FF2B5EF4-FFF2-40B4-BE49-F238E27FC236}">
                <a16:creationId xmlns:a16="http://schemas.microsoft.com/office/drawing/2014/main" id="{AD43F54F-E8A7-4E20-93F2-F66EA631740A}"/>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41880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5FCB9-0663-441A-93E7-40649EB08E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85EEBEE-237D-4D69-9150-B21C47708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4F6B8C4-48A1-4952-95A7-0BA149239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BB5E0F2-CF31-4E0B-A361-AC8C6B855380}"/>
              </a:ext>
            </a:extLst>
          </p:cNvPr>
          <p:cNvSpPr>
            <a:spLocks noGrp="1"/>
          </p:cNvSpPr>
          <p:nvPr>
            <p:ph type="dt" sz="half" idx="10"/>
          </p:nvPr>
        </p:nvSpPr>
        <p:spPr/>
        <p:txBody>
          <a:bodyPr/>
          <a:lstStyle/>
          <a:p>
            <a:fld id="{6032C7D5-6EA3-472B-AB55-1D1B45F8310B}" type="datetime1">
              <a:rPr lang="fr-FR" smtClean="0"/>
              <a:t>03/10/2022</a:t>
            </a:fld>
            <a:endParaRPr lang="fr-FR"/>
          </a:p>
        </p:txBody>
      </p:sp>
      <p:sp>
        <p:nvSpPr>
          <p:cNvPr id="6" name="Espace réservé du pied de page 5">
            <a:extLst>
              <a:ext uri="{FF2B5EF4-FFF2-40B4-BE49-F238E27FC236}">
                <a16:creationId xmlns:a16="http://schemas.microsoft.com/office/drawing/2014/main" id="{550D6295-A315-4BD5-B028-68EB77490E83}"/>
              </a:ext>
            </a:extLst>
          </p:cNvPr>
          <p:cNvSpPr>
            <a:spLocks noGrp="1"/>
          </p:cNvSpPr>
          <p:nvPr>
            <p:ph type="ftr" sz="quarter" idx="11"/>
          </p:nvPr>
        </p:nvSpPr>
        <p:spPr/>
        <p:txBody>
          <a:bodyPr/>
          <a:lstStyle/>
          <a:p>
            <a:r>
              <a:rPr lang="fr-FR"/>
              <a:t>DRANE - Référents numériques pour le 1er degré</a:t>
            </a:r>
          </a:p>
        </p:txBody>
      </p:sp>
      <p:sp>
        <p:nvSpPr>
          <p:cNvPr id="7" name="Espace réservé du numéro de diapositive 6">
            <a:extLst>
              <a:ext uri="{FF2B5EF4-FFF2-40B4-BE49-F238E27FC236}">
                <a16:creationId xmlns:a16="http://schemas.microsoft.com/office/drawing/2014/main" id="{9E13764B-A6CF-4BF4-959B-FD031F1CE820}"/>
              </a:ext>
            </a:extLst>
          </p:cNvPr>
          <p:cNvSpPr>
            <a:spLocks noGrp="1"/>
          </p:cNvSpPr>
          <p:nvPr>
            <p:ph type="sldNum" sz="quarter" idx="12"/>
          </p:nvPr>
        </p:nvSpPr>
        <p:spPr/>
        <p:txBody>
          <a:bodyPr/>
          <a:lstStyle/>
          <a:p>
            <a:fld id="{CE1DBD5C-49D5-4C60-A456-203B4A7DE7A0}" type="slidenum">
              <a:rPr lang="fr-FR" smtClean="0"/>
              <a:t>‹N°›</a:t>
            </a:fld>
            <a:endParaRPr lang="fr-FR"/>
          </a:p>
        </p:txBody>
      </p:sp>
    </p:spTree>
    <p:extLst>
      <p:ext uri="{BB962C8B-B14F-4D97-AF65-F5344CB8AC3E}">
        <p14:creationId xmlns:p14="http://schemas.microsoft.com/office/powerpoint/2010/main" val="215404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2BE9AD-6A42-488B-BCFB-A04E23347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0D3E17B-706B-4B27-90FB-6FE16D87A9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8EEE34-5241-4160-924D-905FCD09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282F0-006F-40D0-83AD-A078EA7941F6}" type="datetime1">
              <a:rPr lang="fr-FR" smtClean="0"/>
              <a:t>03/10/2022</a:t>
            </a:fld>
            <a:endParaRPr lang="fr-FR"/>
          </a:p>
        </p:txBody>
      </p:sp>
      <p:sp>
        <p:nvSpPr>
          <p:cNvPr id="5" name="Espace réservé du pied de page 4">
            <a:extLst>
              <a:ext uri="{FF2B5EF4-FFF2-40B4-BE49-F238E27FC236}">
                <a16:creationId xmlns:a16="http://schemas.microsoft.com/office/drawing/2014/main" id="{8693B70A-AB15-4C5E-93E2-6D6809B56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DRANE - Référents numériques pour le 1er degré</a:t>
            </a:r>
          </a:p>
        </p:txBody>
      </p:sp>
      <p:sp>
        <p:nvSpPr>
          <p:cNvPr id="6" name="Espace réservé du numéro de diapositive 5">
            <a:extLst>
              <a:ext uri="{FF2B5EF4-FFF2-40B4-BE49-F238E27FC236}">
                <a16:creationId xmlns:a16="http://schemas.microsoft.com/office/drawing/2014/main" id="{235526A1-7A9A-4FE8-971E-8B4E89B52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DBD5C-49D5-4C60-A456-203B4A7DE7A0}" type="slidenum">
              <a:rPr lang="fr-FR" smtClean="0"/>
              <a:t>‹N°›</a:t>
            </a:fld>
            <a:endParaRPr lang="fr-FR"/>
          </a:p>
        </p:txBody>
      </p:sp>
    </p:spTree>
    <p:extLst>
      <p:ext uri="{BB962C8B-B14F-4D97-AF65-F5344CB8AC3E}">
        <p14:creationId xmlns:p14="http://schemas.microsoft.com/office/powerpoint/2010/main" val="329445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png"/><Relationship Id="rId18" Type="http://schemas.openxmlformats.org/officeDocument/2006/relationships/image" Target="../media/image10.png"/><Relationship Id="rId3" Type="http://schemas.openxmlformats.org/officeDocument/2006/relationships/hyperlink" Target="https://blogs.lyceecfadumene.fr/informatique/files/2021/01/Tutoriel-Leximage.pdf" TargetMode="External"/><Relationship Id="rId7" Type="http://schemas.openxmlformats.org/officeDocument/2006/relationships/hyperlink" Target="https://ienarras1.etab.ac-lille.fr/2022/01/10/appli-leximage-creer-un-dictionnaire-en-image-exercices/" TargetMode="External"/><Relationship Id="rId12" Type="http://schemas.openxmlformats.org/officeDocument/2006/relationships/image" Target="../media/image5.png"/><Relationship Id="rId17" Type="http://schemas.openxmlformats.org/officeDocument/2006/relationships/image" Target="../media/image9.png"/><Relationship Id="rId2" Type="http://schemas.openxmlformats.org/officeDocument/2006/relationships/hyperlink" Target="https://tube-cycle-2.apps.education.fr/w/cxaaAwnRz5wydxkhsDFp6b" TargetMode="External"/><Relationship Id="rId16"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numerique76.spip.ac-rouen.fr/IMG/zip/leximage-20200115t161324z-001_1_.zip" TargetMode="External"/><Relationship Id="rId11" Type="http://schemas.openxmlformats.org/officeDocument/2006/relationships/image" Target="../media/image4.png"/><Relationship Id="rId5" Type="http://schemas.openxmlformats.org/officeDocument/2006/relationships/hyperlink" Target="https://www.leplaisirdapprendre.com/portfolio/leximage/?ref=outilstice.com" TargetMode="External"/><Relationship Id="rId15" Type="http://schemas.openxmlformats.org/officeDocument/2006/relationships/image" Target="../media/image7.jpg"/><Relationship Id="rId10" Type="http://schemas.openxmlformats.org/officeDocument/2006/relationships/image" Target="../media/image3.jpg"/><Relationship Id="rId19" Type="http://schemas.openxmlformats.org/officeDocument/2006/relationships/image" Target="../media/image11.png"/><Relationship Id="rId4" Type="http://schemas.openxmlformats.org/officeDocument/2006/relationships/hyperlink" Target="https://pod.ac-normandie.fr/video/28103-tuto-leximagemp4/" TargetMode="External"/><Relationship Id="rId9" Type="http://schemas.openxmlformats.org/officeDocument/2006/relationships/image" Target="../media/image2.png"/><Relationship Id="rId14" Type="http://schemas.openxmlformats.org/officeDocument/2006/relationships/hyperlink" Target="https://www.ac-montpellier.fr/ressources-numeriques-pour-les-formateurs-du-1er-degre-12483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7619AB0-9236-44DE-B7D5-30960542590A}"/>
              </a:ext>
            </a:extLst>
          </p:cNvPr>
          <p:cNvSpPr>
            <a:spLocks noGrp="1"/>
          </p:cNvSpPr>
          <p:nvPr>
            <p:ph type="subTitle" idx="1"/>
          </p:nvPr>
        </p:nvSpPr>
        <p:spPr>
          <a:xfrm>
            <a:off x="8559656" y="284894"/>
            <a:ext cx="3363159" cy="1918479"/>
          </a:xfrm>
          <a:ln w="31750">
            <a:solidFill>
              <a:schemeClr val="accent1">
                <a:lumMod val="75000"/>
              </a:schemeClr>
            </a:solidFill>
          </a:ln>
        </p:spPr>
        <p:txBody>
          <a:bodyPr>
            <a:normAutofit/>
          </a:bodyPr>
          <a:lstStyle/>
          <a:p>
            <a:pPr algn="l"/>
            <a:endParaRPr lang="fr-FR" sz="1200" b="1" dirty="0">
              <a:latin typeface="Arial" panose="020B0604020202020204" pitchFamily="34" charset="0"/>
              <a:cs typeface="Arial" panose="020B0604020202020204" pitchFamily="34" charset="0"/>
            </a:endParaRPr>
          </a:p>
          <a:p>
            <a:pPr algn="l"/>
            <a:r>
              <a:rPr lang="fr-FR" sz="1200" b="1" dirty="0">
                <a:latin typeface="Arial" panose="020B0604020202020204" pitchFamily="34" charset="0"/>
                <a:cs typeface="Arial" panose="020B0604020202020204" pitchFamily="34" charset="0"/>
              </a:rPr>
              <a:t>Domaine : </a:t>
            </a:r>
            <a:r>
              <a:rPr lang="fr-FR" sz="1200" dirty="0">
                <a:latin typeface="Arial" panose="020B0604020202020204" pitchFamily="34" charset="0"/>
                <a:cs typeface="Arial" panose="020B0604020202020204" pitchFamily="34" charset="0"/>
              </a:rPr>
              <a:t>Maitrise de la langue - Lexique</a:t>
            </a:r>
          </a:p>
          <a:p>
            <a:pPr algn="l"/>
            <a:r>
              <a:rPr lang="fr-FR" sz="1200" b="1" dirty="0">
                <a:latin typeface="Arial" panose="020B0604020202020204" pitchFamily="34" charset="0"/>
                <a:cs typeface="Arial" panose="020B0604020202020204" pitchFamily="34" charset="0"/>
              </a:rPr>
              <a:t>Niveau : </a:t>
            </a:r>
            <a:r>
              <a:rPr lang="fr-FR" sz="1200" dirty="0">
                <a:latin typeface="Arial" panose="020B0604020202020204" pitchFamily="34" charset="0"/>
                <a:cs typeface="Arial" panose="020B0604020202020204" pitchFamily="34" charset="0"/>
              </a:rPr>
              <a:t>Cycles 1 et 2</a:t>
            </a:r>
          </a:p>
          <a:p>
            <a:pPr algn="l"/>
            <a:r>
              <a:rPr lang="fr-FR" sz="1200" b="1" dirty="0">
                <a:latin typeface="Arial" panose="020B0604020202020204" pitchFamily="34" charset="0"/>
                <a:cs typeface="Arial" panose="020B0604020202020204" pitchFamily="34" charset="0"/>
              </a:rPr>
              <a:t>Facilité d’appropriation : </a:t>
            </a:r>
            <a:r>
              <a:rPr lang="fr-FR" sz="1200" dirty="0">
                <a:latin typeface="Arial" panose="020B0604020202020204" pitchFamily="34" charset="0"/>
                <a:cs typeface="Arial" panose="020B0604020202020204" pitchFamily="34" charset="0"/>
              </a:rPr>
              <a:t>Très accessible</a:t>
            </a:r>
          </a:p>
          <a:p>
            <a:pPr algn="l"/>
            <a:r>
              <a:rPr lang="fr-FR" sz="1200" b="1" dirty="0">
                <a:latin typeface="Arial" panose="020B0604020202020204" pitchFamily="34" charset="0"/>
                <a:cs typeface="Arial" panose="020B0604020202020204" pitchFamily="34" charset="0"/>
              </a:rPr>
              <a:t>Matériel nécessaire : </a:t>
            </a:r>
            <a:r>
              <a:rPr lang="fr-FR" sz="1200" dirty="0">
                <a:latin typeface="Arial" panose="020B0604020202020204" pitchFamily="34" charset="0"/>
                <a:cs typeface="Arial" panose="020B0604020202020204" pitchFamily="34" charset="0"/>
              </a:rPr>
              <a:t>Ordinateur ou tablette hors ligne</a:t>
            </a:r>
          </a:p>
        </p:txBody>
      </p:sp>
      <p:sp>
        <p:nvSpPr>
          <p:cNvPr id="12" name="ZoneTexte 11">
            <a:extLst>
              <a:ext uri="{FF2B5EF4-FFF2-40B4-BE49-F238E27FC236}">
                <a16:creationId xmlns:a16="http://schemas.microsoft.com/office/drawing/2014/main" id="{2B0E312C-14A3-484E-B3A8-CAA956F38DAB}"/>
              </a:ext>
            </a:extLst>
          </p:cNvPr>
          <p:cNvSpPr txBox="1"/>
          <p:nvPr/>
        </p:nvSpPr>
        <p:spPr>
          <a:xfrm>
            <a:off x="528164" y="1510098"/>
            <a:ext cx="7901335" cy="1015663"/>
          </a:xfrm>
          <a:prstGeom prst="rect">
            <a:avLst/>
          </a:prstGeom>
          <a:solidFill>
            <a:schemeClr val="accent1">
              <a:lumMod val="20000"/>
              <a:lumOff val="80000"/>
            </a:schemeClr>
          </a:solidFill>
        </p:spPr>
        <p:txBody>
          <a:bodyPr wrap="square" rtlCol="0">
            <a:spAutoFit/>
          </a:bodyPr>
          <a:lstStyle/>
          <a:p>
            <a:r>
              <a:rPr lang="fr-FR" sz="1200" b="1" dirty="0"/>
              <a:t>LEXIMAGE+</a:t>
            </a:r>
            <a:r>
              <a:rPr lang="fr-FR" sz="1200" dirty="0"/>
              <a:t> est une application gratuite et entièrement hors ligne réalisée par le </a:t>
            </a:r>
            <a:r>
              <a:rPr lang="fr-FR" sz="1200" b="1" dirty="0"/>
              <a:t>CAVILAM – Alliance Française</a:t>
            </a:r>
            <a:r>
              <a:rPr lang="fr-FR" sz="1200" dirty="0"/>
              <a:t>, avec le soutien de la </a:t>
            </a:r>
            <a:r>
              <a:rPr lang="fr-FR" sz="1200" b="1" dirty="0"/>
              <a:t>Fondation des Alliances Françaises</a:t>
            </a:r>
            <a:r>
              <a:rPr lang="fr-FR" sz="1200" dirty="0"/>
              <a:t> et du </a:t>
            </a:r>
            <a:r>
              <a:rPr lang="fr-FR" sz="1200" b="1" dirty="0"/>
              <a:t>Ministère de la Culture</a:t>
            </a:r>
            <a:r>
              <a:rPr lang="fr-FR" sz="1200" dirty="0"/>
              <a:t>.</a:t>
            </a:r>
          </a:p>
          <a:p>
            <a:r>
              <a:rPr lang="fr-FR" sz="1200" b="1" dirty="0"/>
              <a:t>Découvrez un dictionnaire multimédia de plus de 750 mots en français. </a:t>
            </a:r>
          </a:p>
          <a:p>
            <a:r>
              <a:rPr lang="fr-FR" sz="1200" dirty="0"/>
              <a:t>Afin de favoriser le processus de mémorisation, LEXIMAGE génère automatiquement 3 types d’exercice à partir de vos propres mots : identifier une image ; identifier un son ; écrire.</a:t>
            </a:r>
          </a:p>
        </p:txBody>
      </p:sp>
      <p:sp>
        <p:nvSpPr>
          <p:cNvPr id="13" name="ZoneTexte 12">
            <a:extLst>
              <a:ext uri="{FF2B5EF4-FFF2-40B4-BE49-F238E27FC236}">
                <a16:creationId xmlns:a16="http://schemas.microsoft.com/office/drawing/2014/main" id="{A0B24859-F228-4122-ACE9-AD39AF39DED3}"/>
              </a:ext>
            </a:extLst>
          </p:cNvPr>
          <p:cNvSpPr txBox="1"/>
          <p:nvPr/>
        </p:nvSpPr>
        <p:spPr>
          <a:xfrm>
            <a:off x="1087086" y="2702188"/>
            <a:ext cx="10658763" cy="3600986"/>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Intérêt pédagogique</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Leximage</a:t>
            </a:r>
            <a:r>
              <a:rPr lang="fr-FR" sz="1200" dirty="0">
                <a:latin typeface="Arial" panose="020B0604020202020204" pitchFamily="34" charset="0"/>
                <a:cs typeface="Arial" panose="020B0604020202020204" pitchFamily="34" charset="0"/>
              </a:rPr>
              <a:t> + permet aux élèves de devenir acteurs de leur apprentissage en leur proposant un outil simple et ludique pour se créer un dictionnaire en images personnel. L’utilisation est effectivement très simple. Il permet d’enrichir le vocabulaire des élèves en français, ou dans une autre langue, de manière ludique.</a:t>
            </a: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Du côté de l’enseignant : </a:t>
            </a:r>
            <a:r>
              <a:rPr lang="fr-FR" sz="1200" dirty="0">
                <a:latin typeface="Arial" panose="020B0604020202020204" pitchFamily="34" charset="0"/>
                <a:cs typeface="Arial" panose="020B0604020202020204" pitchFamily="34" charset="0"/>
              </a:rPr>
              <a:t>L’enseignant devra valider la prononciation et l’orthographe des objets choisis par l’élève.</a:t>
            </a: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Les tutoriels de prise en main</a:t>
            </a:r>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hlinkClick r:id="rId2"/>
              </a:rPr>
              <a:t>Tutoriel vidéo</a:t>
            </a:r>
            <a:r>
              <a:rPr lang="fr-FR" sz="1200" dirty="0">
                <a:latin typeface="Arial" panose="020B0604020202020204" pitchFamily="34" charset="0"/>
                <a:cs typeface="Arial" panose="020B0604020202020204" pitchFamily="34" charset="0"/>
              </a:rPr>
              <a:t> - </a:t>
            </a:r>
            <a:r>
              <a:rPr lang="fr-FR" sz="1200" dirty="0">
                <a:latin typeface="Arial" panose="020B0604020202020204" pitchFamily="34" charset="0"/>
                <a:cs typeface="Arial" panose="020B0604020202020204" pitchFamily="34" charset="0"/>
                <a:hlinkClick r:id="rId3"/>
              </a:rPr>
              <a:t>Tutoriel de création d’imagiers</a:t>
            </a:r>
            <a:r>
              <a:rPr lang="fr-FR" sz="1200" dirty="0">
                <a:latin typeface="Arial" panose="020B0604020202020204" pitchFamily="34" charset="0"/>
                <a:cs typeface="Arial" panose="020B0604020202020204" pitchFamily="34" charset="0"/>
              </a:rPr>
              <a:t> – </a:t>
            </a:r>
            <a:r>
              <a:rPr lang="fr-FR" sz="1200" dirty="0">
                <a:latin typeface="Arial" panose="020B0604020202020204" pitchFamily="34" charset="0"/>
                <a:cs typeface="Arial" panose="020B0604020202020204" pitchFamily="34" charset="0"/>
                <a:hlinkClick r:id="rId4"/>
              </a:rPr>
              <a:t>Tutoriel vidéo de LEXIMAGE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Les points forts</a:t>
            </a:r>
            <a:r>
              <a:rPr lang="fr-FR" sz="1200" dirty="0">
                <a:latin typeface="Arial" panose="020B0604020202020204" pitchFamily="34" charset="0"/>
                <a:cs typeface="Arial" panose="020B0604020202020204" pitchFamily="34" charset="0"/>
              </a:rPr>
              <a:t> : Simple d’utilisation - Compatible avec toutes les plateformes – Création d’imagiers à volonté – Les imagiers créés peuvent être exporter et partager.</a:t>
            </a: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Liens utiles : </a:t>
            </a:r>
            <a:endParaRPr lang="fr-FR" sz="1200" dirty="0">
              <a:latin typeface="Arial" panose="020B0604020202020204" pitchFamily="34" charset="0"/>
              <a:cs typeface="Arial" panose="020B0604020202020204" pitchFamily="34" charset="0"/>
            </a:endParaRPr>
          </a:p>
          <a:p>
            <a:pPr lvl="0"/>
            <a:r>
              <a:rPr lang="fr-FR" sz="1200" dirty="0">
                <a:latin typeface="Arial" panose="020B0604020202020204" pitchFamily="34" charset="0"/>
                <a:cs typeface="Arial" panose="020B0604020202020204" pitchFamily="34" charset="0"/>
                <a:hlinkClick r:id="rId5"/>
              </a:rPr>
              <a:t>LEXIMAGE +</a:t>
            </a:r>
            <a:r>
              <a:rPr lang="fr-FR" sz="1200" dirty="0">
                <a:latin typeface="Arial" panose="020B0604020202020204" pitchFamily="34" charset="0"/>
                <a:cs typeface="Arial" panose="020B0604020202020204" pitchFamily="34" charset="0"/>
              </a:rPr>
              <a:t>  - </a:t>
            </a:r>
            <a:r>
              <a:rPr lang="fr-FR" sz="1200" dirty="0">
                <a:latin typeface="Arial" panose="020B0604020202020204" pitchFamily="34" charset="0"/>
                <a:cs typeface="Arial" panose="020B0604020202020204" pitchFamily="34" charset="0"/>
                <a:hlinkClick r:id="rId6"/>
              </a:rPr>
              <a:t>Des ressources déjà créées </a:t>
            </a:r>
            <a:endParaRPr lang="fr-FR" sz="1200" dirty="0">
              <a:latin typeface="Arial" panose="020B0604020202020204" pitchFamily="34" charset="0"/>
              <a:cs typeface="Arial" panose="020B0604020202020204" pitchFamily="34" charset="0"/>
            </a:endParaRPr>
          </a:p>
          <a:p>
            <a:pPr lvl="0"/>
            <a:endParaRPr lang="fr-FR" sz="1200" dirty="0">
              <a:latin typeface="Arial" panose="020B0604020202020204" pitchFamily="34" charset="0"/>
              <a:cs typeface="Arial" panose="020B0604020202020204" pitchFamily="34" charset="0"/>
            </a:endParaRPr>
          </a:p>
          <a:p>
            <a:pPr lvl="0"/>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Exemples de scénarii pédagogiques : </a:t>
            </a:r>
          </a:p>
          <a:p>
            <a:r>
              <a:rPr lang="fr-FR" sz="1200" b="1" dirty="0">
                <a:latin typeface="Arial" panose="020B0604020202020204" pitchFamily="34" charset="0"/>
                <a:cs typeface="Arial" panose="020B0604020202020204" pitchFamily="34" charset="0"/>
                <a:hlinkClick r:id="rId7"/>
              </a:rPr>
              <a:t>Présentation de l'application</a:t>
            </a:r>
            <a:endParaRPr lang="fr-FR" sz="1200" b="1" dirty="0">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2766C9E9-CDAD-4EF6-AEB4-5F7F82F2C2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256" y="2630750"/>
            <a:ext cx="551934" cy="551934"/>
          </a:xfrm>
          <a:prstGeom prst="rect">
            <a:avLst/>
          </a:prstGeom>
        </p:spPr>
      </p:pic>
      <p:pic>
        <p:nvPicPr>
          <p:cNvPr id="19" name="Image 18">
            <a:extLst>
              <a:ext uri="{FF2B5EF4-FFF2-40B4-BE49-F238E27FC236}">
                <a16:creationId xmlns:a16="http://schemas.microsoft.com/office/drawing/2014/main" id="{05C11209-589A-4F71-9618-FF44F76551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178" y="4309261"/>
            <a:ext cx="508116" cy="508116"/>
          </a:xfrm>
          <a:prstGeom prst="rect">
            <a:avLst/>
          </a:prstGeom>
        </p:spPr>
      </p:pic>
      <p:pic>
        <p:nvPicPr>
          <p:cNvPr id="27" name="Image 26">
            <a:extLst>
              <a:ext uri="{FF2B5EF4-FFF2-40B4-BE49-F238E27FC236}">
                <a16:creationId xmlns:a16="http://schemas.microsoft.com/office/drawing/2014/main" id="{A945B03A-C106-48CF-BB74-6C23CB8DC3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178" y="5001491"/>
            <a:ext cx="508117" cy="508117"/>
          </a:xfrm>
          <a:prstGeom prst="rect">
            <a:avLst/>
          </a:prstGeom>
        </p:spPr>
      </p:pic>
      <p:pic>
        <p:nvPicPr>
          <p:cNvPr id="29" name="Image 28">
            <a:extLst>
              <a:ext uri="{FF2B5EF4-FFF2-40B4-BE49-F238E27FC236}">
                <a16:creationId xmlns:a16="http://schemas.microsoft.com/office/drawing/2014/main" id="{A63C0C22-3F09-4634-B006-171E8DDB63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165" y="5694584"/>
            <a:ext cx="558921" cy="551934"/>
          </a:xfrm>
          <a:prstGeom prst="rect">
            <a:avLst/>
          </a:prstGeom>
        </p:spPr>
      </p:pic>
      <p:pic>
        <p:nvPicPr>
          <p:cNvPr id="8" name="Image 7">
            <a:extLst>
              <a:ext uri="{FF2B5EF4-FFF2-40B4-BE49-F238E27FC236}">
                <a16:creationId xmlns:a16="http://schemas.microsoft.com/office/drawing/2014/main" id="{A43C3196-B496-4BCC-9BF5-C116ACAF0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62388" y="6324654"/>
            <a:ext cx="1060427" cy="409991"/>
          </a:xfrm>
          <a:prstGeom prst="rect">
            <a:avLst/>
          </a:prstGeom>
        </p:spPr>
      </p:pic>
      <p:pic>
        <p:nvPicPr>
          <p:cNvPr id="10" name="Image 9">
            <a:extLst>
              <a:ext uri="{FF2B5EF4-FFF2-40B4-BE49-F238E27FC236}">
                <a16:creationId xmlns:a16="http://schemas.microsoft.com/office/drawing/2014/main" id="{D7C1DED1-54F6-43FD-86DC-600B6A5884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7360" y="3798731"/>
            <a:ext cx="613625" cy="536922"/>
          </a:xfrm>
          <a:prstGeom prst="rect">
            <a:avLst/>
          </a:prstGeom>
        </p:spPr>
      </p:pic>
      <p:sp>
        <p:nvSpPr>
          <p:cNvPr id="2" name="Rectangle 1">
            <a:extLst>
              <a:ext uri="{FF2B5EF4-FFF2-40B4-BE49-F238E27FC236}">
                <a16:creationId xmlns:a16="http://schemas.microsoft.com/office/drawing/2014/main" id="{38ED8531-8925-406A-838C-F4808752C43E}"/>
              </a:ext>
            </a:extLst>
          </p:cNvPr>
          <p:cNvSpPr/>
          <p:nvPr/>
        </p:nvSpPr>
        <p:spPr>
          <a:xfrm>
            <a:off x="2795543" y="284894"/>
            <a:ext cx="4028167" cy="111093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221797B-2126-49A9-A119-77AEBB4B2F26}"/>
              </a:ext>
            </a:extLst>
          </p:cNvPr>
          <p:cNvSpPr txBox="1"/>
          <p:nvPr/>
        </p:nvSpPr>
        <p:spPr>
          <a:xfrm>
            <a:off x="477360" y="6423515"/>
            <a:ext cx="3299791" cy="261610"/>
          </a:xfrm>
          <a:prstGeom prst="rect">
            <a:avLst/>
          </a:prstGeom>
          <a:noFill/>
        </p:spPr>
        <p:txBody>
          <a:bodyPr wrap="square" rtlCol="0">
            <a:spAutoFit/>
          </a:bodyPr>
          <a:lstStyle/>
          <a:p>
            <a:r>
              <a:rPr lang="fr-FR" sz="11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4"/>
              </a:rPr>
              <a:t>Retrouvez d’autres fiches </a:t>
            </a:r>
            <a:r>
              <a:rPr lang="fr-FR" sz="1100" b="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4"/>
              </a:rPr>
              <a:t>Rapid’Num</a:t>
            </a:r>
            <a:endParaRPr lang="fr-FR" sz="11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Image 19">
            <a:extLst>
              <a:ext uri="{FF2B5EF4-FFF2-40B4-BE49-F238E27FC236}">
                <a16:creationId xmlns:a16="http://schemas.microsoft.com/office/drawing/2014/main" id="{17142158-1C79-4A46-98EE-6662073C045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6176" y="3287410"/>
            <a:ext cx="508116" cy="548765"/>
          </a:xfrm>
          <a:prstGeom prst="rect">
            <a:avLst/>
          </a:prstGeom>
        </p:spPr>
      </p:pic>
      <p:pic>
        <p:nvPicPr>
          <p:cNvPr id="6" name="Image 5">
            <a:extLst>
              <a:ext uri="{FF2B5EF4-FFF2-40B4-BE49-F238E27FC236}">
                <a16:creationId xmlns:a16="http://schemas.microsoft.com/office/drawing/2014/main" id="{0E3D822A-5F93-4A97-8482-7F4CAD39966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6063" y="277299"/>
            <a:ext cx="2107152" cy="1134331"/>
          </a:xfrm>
          <a:prstGeom prst="rect">
            <a:avLst/>
          </a:prstGeom>
        </p:spPr>
      </p:pic>
      <p:pic>
        <p:nvPicPr>
          <p:cNvPr id="4" name="Image 3">
            <a:extLst>
              <a:ext uri="{FF2B5EF4-FFF2-40B4-BE49-F238E27FC236}">
                <a16:creationId xmlns:a16="http://schemas.microsoft.com/office/drawing/2014/main" id="{9EF7CFCD-8D20-45C9-B24D-B67113F2B254}"/>
              </a:ext>
            </a:extLst>
          </p:cNvPr>
          <p:cNvPicPr>
            <a:picLocks noChangeAspect="1"/>
          </p:cNvPicPr>
          <p:nvPr/>
        </p:nvPicPr>
        <p:blipFill>
          <a:blip r:embed="rId17"/>
          <a:stretch>
            <a:fillRect/>
          </a:stretch>
        </p:blipFill>
        <p:spPr>
          <a:xfrm>
            <a:off x="5704925" y="322133"/>
            <a:ext cx="1031985" cy="1036452"/>
          </a:xfrm>
          <a:prstGeom prst="rect">
            <a:avLst/>
          </a:prstGeom>
        </p:spPr>
      </p:pic>
      <p:pic>
        <p:nvPicPr>
          <p:cNvPr id="9" name="Image 8">
            <a:extLst>
              <a:ext uri="{FF2B5EF4-FFF2-40B4-BE49-F238E27FC236}">
                <a16:creationId xmlns:a16="http://schemas.microsoft.com/office/drawing/2014/main" id="{F51D9AAB-057A-46C3-9B84-8B80B68EB999}"/>
              </a:ext>
            </a:extLst>
          </p:cNvPr>
          <p:cNvPicPr>
            <a:picLocks noChangeAspect="1"/>
          </p:cNvPicPr>
          <p:nvPr/>
        </p:nvPicPr>
        <p:blipFill>
          <a:blip r:embed="rId18"/>
          <a:stretch>
            <a:fillRect/>
          </a:stretch>
        </p:blipFill>
        <p:spPr>
          <a:xfrm>
            <a:off x="2864123" y="625088"/>
            <a:ext cx="2843994" cy="385745"/>
          </a:xfrm>
          <a:prstGeom prst="rect">
            <a:avLst/>
          </a:prstGeom>
        </p:spPr>
      </p:pic>
      <p:pic>
        <p:nvPicPr>
          <p:cNvPr id="17" name="Image 16">
            <a:extLst>
              <a:ext uri="{FF2B5EF4-FFF2-40B4-BE49-F238E27FC236}">
                <a16:creationId xmlns:a16="http://schemas.microsoft.com/office/drawing/2014/main" id="{98EF3126-8D32-4FDA-8908-B63D60D497C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63850" y="186573"/>
            <a:ext cx="1274291" cy="1274291"/>
          </a:xfrm>
          <a:prstGeom prst="rect">
            <a:avLst/>
          </a:prstGeom>
        </p:spPr>
      </p:pic>
      <p:sp>
        <p:nvSpPr>
          <p:cNvPr id="21" name="Espace réservé du pied de page 4">
            <a:extLst>
              <a:ext uri="{FF2B5EF4-FFF2-40B4-BE49-F238E27FC236}">
                <a16:creationId xmlns:a16="http://schemas.microsoft.com/office/drawing/2014/main" id="{A88FA727-1C3F-4116-9B7B-B94AE0499760}"/>
              </a:ext>
            </a:extLst>
          </p:cNvPr>
          <p:cNvSpPr txBox="1">
            <a:spLocks/>
          </p:cNvSpPr>
          <p:nvPr/>
        </p:nvSpPr>
        <p:spPr>
          <a:xfrm>
            <a:off x="2657605" y="6410434"/>
            <a:ext cx="6876789"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bg1">
                    <a:lumMod val="50000"/>
                  </a:schemeClr>
                </a:solidFill>
                <a:latin typeface="Calibri" panose="020F0502020204030204" pitchFamily="34" charset="0"/>
                <a:cs typeface="Calibri" panose="020F0502020204030204" pitchFamily="34" charset="0"/>
              </a:rPr>
              <a:t>DRANE Montpellier– Équipe des référents 1er degré</a:t>
            </a:r>
          </a:p>
        </p:txBody>
      </p:sp>
    </p:spTree>
    <p:extLst>
      <p:ext uri="{BB962C8B-B14F-4D97-AF65-F5344CB8AC3E}">
        <p14:creationId xmlns:p14="http://schemas.microsoft.com/office/powerpoint/2010/main" val="309849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95DA203-67C0-4349-8677-21B3D58718BD}"/>
              </a:ext>
            </a:extLst>
          </p:cNvPr>
          <p:cNvSpPr txBox="1"/>
          <p:nvPr/>
        </p:nvSpPr>
        <p:spPr>
          <a:xfrm>
            <a:off x="82003" y="1366450"/>
            <a:ext cx="3393725" cy="369332"/>
          </a:xfrm>
          <a:prstGeom prst="rect">
            <a:avLst/>
          </a:prstGeom>
          <a:noFill/>
        </p:spPr>
        <p:txBody>
          <a:bodyPr wrap="square" rtlCol="0">
            <a:spAutoFit/>
          </a:bodyPr>
          <a:lstStyle/>
          <a:p>
            <a:r>
              <a:rPr lang="fr-FR" dirty="0"/>
              <a:t>4 modes d’utilisation proposés :</a:t>
            </a:r>
            <a:endParaRPr lang="fr-FR" b="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EA94768-DE64-4B59-8EC2-71FA25B7522D}"/>
              </a:ext>
            </a:extLst>
          </p:cNvPr>
          <p:cNvSpPr txBox="1"/>
          <p:nvPr/>
        </p:nvSpPr>
        <p:spPr>
          <a:xfrm>
            <a:off x="2236397" y="3051871"/>
            <a:ext cx="7719206"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 pour travailler par exemple le lexique généraliste.</a:t>
            </a:r>
          </a:p>
        </p:txBody>
      </p:sp>
      <p:pic>
        <p:nvPicPr>
          <p:cNvPr id="13" name="Image 12">
            <a:extLst>
              <a:ext uri="{FF2B5EF4-FFF2-40B4-BE49-F238E27FC236}">
                <a16:creationId xmlns:a16="http://schemas.microsoft.com/office/drawing/2014/main" id="{6EE9A5CD-2852-4834-9939-038D985EB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388" y="6324654"/>
            <a:ext cx="1060427" cy="409991"/>
          </a:xfrm>
          <a:prstGeom prst="rect">
            <a:avLst/>
          </a:prstGeom>
        </p:spPr>
      </p:pic>
      <p:sp>
        <p:nvSpPr>
          <p:cNvPr id="2" name="ZoneTexte 1">
            <a:extLst>
              <a:ext uri="{FF2B5EF4-FFF2-40B4-BE49-F238E27FC236}">
                <a16:creationId xmlns:a16="http://schemas.microsoft.com/office/drawing/2014/main" id="{B7056931-E1BA-498F-9546-D74DD2A1EF9C}"/>
              </a:ext>
            </a:extLst>
          </p:cNvPr>
          <p:cNvSpPr txBox="1"/>
          <p:nvPr/>
        </p:nvSpPr>
        <p:spPr>
          <a:xfrm>
            <a:off x="10044985" y="2058194"/>
            <a:ext cx="1940690" cy="646331"/>
          </a:xfrm>
          <a:prstGeom prst="rect">
            <a:avLst/>
          </a:prstGeom>
          <a:noFill/>
        </p:spPr>
        <p:txBody>
          <a:bodyPr wrap="square" rtlCol="0">
            <a:spAutoFit/>
          </a:bodyPr>
          <a:lstStyle/>
          <a:p>
            <a:r>
              <a:rPr lang="fr-FR" sz="1200" dirty="0"/>
              <a:t>4) Le jeu où on propose l’image et le son et où il faut écrire le mot</a:t>
            </a:r>
          </a:p>
        </p:txBody>
      </p:sp>
      <p:pic>
        <p:nvPicPr>
          <p:cNvPr id="4" name="Image 3">
            <a:extLst>
              <a:ext uri="{FF2B5EF4-FFF2-40B4-BE49-F238E27FC236}">
                <a16:creationId xmlns:a16="http://schemas.microsoft.com/office/drawing/2014/main" id="{815B7E79-892F-455D-9AFD-C42D187B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679" y="381309"/>
            <a:ext cx="1043600" cy="1669760"/>
          </a:xfrm>
          <a:prstGeom prst="rect">
            <a:avLst/>
          </a:prstGeom>
        </p:spPr>
      </p:pic>
      <p:pic>
        <p:nvPicPr>
          <p:cNvPr id="14" name="Image 13">
            <a:extLst>
              <a:ext uri="{FF2B5EF4-FFF2-40B4-BE49-F238E27FC236}">
                <a16:creationId xmlns:a16="http://schemas.microsoft.com/office/drawing/2014/main" id="{F5C7035D-9DFE-4066-BD6B-0E17551E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015" y="373429"/>
            <a:ext cx="1043600" cy="1669760"/>
          </a:xfrm>
          <a:prstGeom prst="rect">
            <a:avLst/>
          </a:prstGeom>
        </p:spPr>
      </p:pic>
      <p:pic>
        <p:nvPicPr>
          <p:cNvPr id="16" name="Image 15">
            <a:extLst>
              <a:ext uri="{FF2B5EF4-FFF2-40B4-BE49-F238E27FC236}">
                <a16:creationId xmlns:a16="http://schemas.microsoft.com/office/drawing/2014/main" id="{CAF45BCC-306D-41E5-8CB4-71ED398FBF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5579" y="400502"/>
            <a:ext cx="1139502" cy="1631374"/>
          </a:xfrm>
          <a:prstGeom prst="rect">
            <a:avLst/>
          </a:prstGeom>
        </p:spPr>
      </p:pic>
      <p:pic>
        <p:nvPicPr>
          <p:cNvPr id="18" name="Image 17">
            <a:extLst>
              <a:ext uri="{FF2B5EF4-FFF2-40B4-BE49-F238E27FC236}">
                <a16:creationId xmlns:a16="http://schemas.microsoft.com/office/drawing/2014/main" id="{BCC2D817-28B2-4E26-88C3-B088A9B8C5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2554" y="376995"/>
            <a:ext cx="1102550" cy="1578472"/>
          </a:xfrm>
          <a:prstGeom prst="rect">
            <a:avLst/>
          </a:prstGeom>
        </p:spPr>
      </p:pic>
      <p:sp>
        <p:nvSpPr>
          <p:cNvPr id="20" name="ZoneTexte 19">
            <a:extLst>
              <a:ext uri="{FF2B5EF4-FFF2-40B4-BE49-F238E27FC236}">
                <a16:creationId xmlns:a16="http://schemas.microsoft.com/office/drawing/2014/main" id="{52DE01DD-2BC5-4B37-9132-A80DCA72B439}"/>
              </a:ext>
            </a:extLst>
          </p:cNvPr>
          <p:cNvSpPr txBox="1"/>
          <p:nvPr/>
        </p:nvSpPr>
        <p:spPr>
          <a:xfrm>
            <a:off x="3140934" y="2063854"/>
            <a:ext cx="2365791" cy="830997"/>
          </a:xfrm>
          <a:prstGeom prst="rect">
            <a:avLst/>
          </a:prstGeom>
          <a:noFill/>
        </p:spPr>
        <p:txBody>
          <a:bodyPr wrap="square" rtlCol="0">
            <a:spAutoFit/>
          </a:bodyPr>
          <a:lstStyle/>
          <a:p>
            <a:r>
              <a:rPr lang="fr-FR" sz="1200" dirty="0"/>
              <a:t>1) La simple exploration de l’imagier où on peut alors faire défiler les images, entendre le son et lire le mot.</a:t>
            </a:r>
          </a:p>
        </p:txBody>
      </p:sp>
      <p:sp>
        <p:nvSpPr>
          <p:cNvPr id="21" name="ZoneTexte 20">
            <a:extLst>
              <a:ext uri="{FF2B5EF4-FFF2-40B4-BE49-F238E27FC236}">
                <a16:creationId xmlns:a16="http://schemas.microsoft.com/office/drawing/2014/main" id="{CE52AF6F-88DA-4C18-80A5-C737B634A70A}"/>
              </a:ext>
            </a:extLst>
          </p:cNvPr>
          <p:cNvSpPr txBox="1"/>
          <p:nvPr/>
        </p:nvSpPr>
        <p:spPr>
          <a:xfrm>
            <a:off x="5379284" y="2071585"/>
            <a:ext cx="2530390" cy="830997"/>
          </a:xfrm>
          <a:prstGeom prst="rect">
            <a:avLst/>
          </a:prstGeom>
          <a:noFill/>
        </p:spPr>
        <p:txBody>
          <a:bodyPr wrap="square" rtlCol="0">
            <a:spAutoFit/>
          </a:bodyPr>
          <a:lstStyle/>
          <a:p>
            <a:r>
              <a:rPr lang="fr-FR" sz="1200" dirty="0"/>
              <a:t>2) Le jeu où, pour une des images, on propose 4 sons pris dans le même imagier et l’élève doit sélectionner le son qui va avec l’image.</a:t>
            </a:r>
          </a:p>
        </p:txBody>
      </p:sp>
      <p:sp>
        <p:nvSpPr>
          <p:cNvPr id="22" name="ZoneTexte 21">
            <a:extLst>
              <a:ext uri="{FF2B5EF4-FFF2-40B4-BE49-F238E27FC236}">
                <a16:creationId xmlns:a16="http://schemas.microsoft.com/office/drawing/2014/main" id="{F285ED2B-661D-44E5-93A8-CA76EB722990}"/>
              </a:ext>
            </a:extLst>
          </p:cNvPr>
          <p:cNvSpPr txBox="1"/>
          <p:nvPr/>
        </p:nvSpPr>
        <p:spPr>
          <a:xfrm>
            <a:off x="8029470" y="2058194"/>
            <a:ext cx="1940689" cy="461665"/>
          </a:xfrm>
          <a:prstGeom prst="rect">
            <a:avLst/>
          </a:prstGeom>
          <a:noFill/>
        </p:spPr>
        <p:txBody>
          <a:bodyPr wrap="square" rtlCol="0">
            <a:spAutoFit/>
          </a:bodyPr>
          <a:lstStyle/>
          <a:p>
            <a:r>
              <a:rPr lang="fr-FR" sz="1200" dirty="0"/>
              <a:t>3) Le jeu où, à l’inverse, on propose un son et 4 images</a:t>
            </a:r>
          </a:p>
        </p:txBody>
      </p:sp>
      <p:sp>
        <p:nvSpPr>
          <p:cNvPr id="23" name="ZoneTexte 22">
            <a:extLst>
              <a:ext uri="{FF2B5EF4-FFF2-40B4-BE49-F238E27FC236}">
                <a16:creationId xmlns:a16="http://schemas.microsoft.com/office/drawing/2014/main" id="{D65544C7-1641-40D5-AD6B-4E827A2CBB9F}"/>
              </a:ext>
            </a:extLst>
          </p:cNvPr>
          <p:cNvSpPr txBox="1"/>
          <p:nvPr/>
        </p:nvSpPr>
        <p:spPr>
          <a:xfrm>
            <a:off x="802449" y="4471988"/>
            <a:ext cx="2970105" cy="923330"/>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Ou le lexique crée à partir des imagiers de classe.</a:t>
            </a:r>
          </a:p>
        </p:txBody>
      </p:sp>
      <p:pic>
        <p:nvPicPr>
          <p:cNvPr id="25" name="Image 24">
            <a:extLst>
              <a:ext uri="{FF2B5EF4-FFF2-40B4-BE49-F238E27FC236}">
                <a16:creationId xmlns:a16="http://schemas.microsoft.com/office/drawing/2014/main" id="{2912B5BF-5D72-48D6-9386-8930B1BC85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2554" y="3429000"/>
            <a:ext cx="1882966" cy="3012746"/>
          </a:xfrm>
          <a:prstGeom prst="rect">
            <a:avLst/>
          </a:prstGeom>
        </p:spPr>
      </p:pic>
      <p:pic>
        <p:nvPicPr>
          <p:cNvPr id="27" name="Image 26">
            <a:extLst>
              <a:ext uri="{FF2B5EF4-FFF2-40B4-BE49-F238E27FC236}">
                <a16:creationId xmlns:a16="http://schemas.microsoft.com/office/drawing/2014/main" id="{43374C36-DAC3-4707-B52E-538AA4F5FE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3429000"/>
            <a:ext cx="1763621" cy="2524897"/>
          </a:xfrm>
          <a:prstGeom prst="rect">
            <a:avLst/>
          </a:prstGeom>
        </p:spPr>
      </p:pic>
      <p:sp>
        <p:nvSpPr>
          <p:cNvPr id="28" name="ZoneTexte 27">
            <a:extLst>
              <a:ext uri="{FF2B5EF4-FFF2-40B4-BE49-F238E27FC236}">
                <a16:creationId xmlns:a16="http://schemas.microsoft.com/office/drawing/2014/main" id="{4DA3DEC6-A660-4B36-9837-05FA0CC077D5}"/>
              </a:ext>
            </a:extLst>
          </p:cNvPr>
          <p:cNvSpPr txBox="1"/>
          <p:nvPr/>
        </p:nvSpPr>
        <p:spPr>
          <a:xfrm>
            <a:off x="8300101" y="4471988"/>
            <a:ext cx="3284980" cy="646331"/>
          </a:xfrm>
          <a:prstGeom prst="rect">
            <a:avLst/>
          </a:prstGeom>
          <a:noFill/>
        </p:spPr>
        <p:txBody>
          <a:bodyPr wrap="square" rtlCol="0">
            <a:spAutoFit/>
          </a:bodyPr>
          <a:lstStyle/>
          <a:p>
            <a:r>
              <a:rPr lang="fr-FR" dirty="0"/>
              <a:t>Il faut entrer au moins 5 images pour pouvoir utiliser cet imagier.</a:t>
            </a:r>
          </a:p>
        </p:txBody>
      </p:sp>
      <p:sp>
        <p:nvSpPr>
          <p:cNvPr id="19" name="Espace réservé du pied de page 4">
            <a:extLst>
              <a:ext uri="{FF2B5EF4-FFF2-40B4-BE49-F238E27FC236}">
                <a16:creationId xmlns:a16="http://schemas.microsoft.com/office/drawing/2014/main" id="{C5715555-2A1D-443D-8600-669A8B52AA61}"/>
              </a:ext>
            </a:extLst>
          </p:cNvPr>
          <p:cNvSpPr txBox="1">
            <a:spLocks/>
          </p:cNvSpPr>
          <p:nvPr/>
        </p:nvSpPr>
        <p:spPr>
          <a:xfrm>
            <a:off x="2657605" y="6410434"/>
            <a:ext cx="6876789"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bg1">
                    <a:lumMod val="50000"/>
                  </a:schemeClr>
                </a:solidFill>
                <a:latin typeface="Calibri" panose="020F0502020204030204" pitchFamily="34" charset="0"/>
                <a:cs typeface="Calibri" panose="020F0502020204030204" pitchFamily="34" charset="0"/>
              </a:rPr>
              <a:t>DRANE Montpellier– Équipe des référents 1er degré</a:t>
            </a:r>
          </a:p>
        </p:txBody>
      </p:sp>
    </p:spTree>
    <p:extLst>
      <p:ext uri="{BB962C8B-B14F-4D97-AF65-F5344CB8AC3E}">
        <p14:creationId xmlns:p14="http://schemas.microsoft.com/office/powerpoint/2010/main" val="3759113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555</Words>
  <Application>Microsoft Office PowerPoint</Application>
  <PresentationFormat>Grand écran</PresentationFormat>
  <Paragraphs>51</Paragraphs>
  <Slides>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Rouvelet Vincent</dc:creator>
  <cp:lastModifiedBy>Rouvelet Vincent</cp:lastModifiedBy>
  <cp:revision>69</cp:revision>
  <dcterms:created xsi:type="dcterms:W3CDTF">2022-02-07T08:41:22Z</dcterms:created>
  <dcterms:modified xsi:type="dcterms:W3CDTF">2022-10-03T09:38:23Z</dcterms:modified>
</cp:coreProperties>
</file>