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uvelet Vincent" initials="RV" lastIdx="1" clrIdx="0">
    <p:extLst>
      <p:ext uri="{19B8F6BF-5375-455C-9EA6-DF929625EA0E}">
        <p15:presenceInfo xmlns:p15="http://schemas.microsoft.com/office/powerpoint/2012/main" userId="Rouvelet Vincent" providerId="None"/>
      </p:ext>
    </p:extLst>
  </p:cmAuthor>
  <p:cmAuthor id="2" name="Jean-Baptiste FERRER" initials="JF" lastIdx="1" clrIdx="1">
    <p:extLst>
      <p:ext uri="{19B8F6BF-5375-455C-9EA6-DF929625EA0E}">
        <p15:presenceInfo xmlns:p15="http://schemas.microsoft.com/office/powerpoint/2012/main" userId="Jean-Baptiste FERR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4964" autoAdjust="0"/>
  </p:normalViewPr>
  <p:slideViewPr>
    <p:cSldViewPr snapToGrid="0">
      <p:cViewPr varScale="1">
        <p:scale>
          <a:sx n="78" d="100"/>
          <a:sy n="78" d="100"/>
        </p:scale>
        <p:origin x="10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7EB195-0813-4326-93D3-151F05D7289F}" type="datetimeFigureOut">
              <a:rPr lang="fr-FR" smtClean="0"/>
              <a:t>03/10/2022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59579A-F2B4-4BA2-9C11-FAB33D467D0D}" type="slidenum">
              <a:rPr lang="fr-FR" smtClean="0"/>
              <a:t>‹N°›</a:t>
            </a:fld>
            <a:endParaRPr lang="fr-FR"/>
          </a:p>
        </p:txBody>
      </p:sp>
    </p:spTree>
    <p:extLst>
      <p:ext uri="{BB962C8B-B14F-4D97-AF65-F5344CB8AC3E}">
        <p14:creationId xmlns:p14="http://schemas.microsoft.com/office/powerpoint/2010/main" val="1790765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1) Ses utilisations sont variées :</a:t>
            </a:r>
          </a:p>
          <a:p>
            <a:endParaRPr lang="fr-FR" dirty="0"/>
          </a:p>
          <a:p>
            <a:r>
              <a:rPr lang="fr-FR" dirty="0"/>
              <a:t>    la prise de note ; la préparation d'un exposé ; le remue-méninges ; l'aide au résumé ; la structuration d'un projet ; l'organisation d'idées ; etc.</a:t>
            </a:r>
          </a:p>
          <a:p>
            <a:endParaRPr lang="fr-FR" dirty="0"/>
          </a:p>
          <a:p>
            <a:r>
              <a:rPr lang="fr-FR" dirty="0" err="1"/>
              <a:t>Digimindmap</a:t>
            </a:r>
            <a:r>
              <a:rPr lang="fr-FR" dirty="0"/>
              <a:t> propose de créer des cartes heuristiques simples, composées de texte.</a:t>
            </a:r>
          </a:p>
          <a:p>
            <a:endParaRPr lang="fr-FR" dirty="0"/>
          </a:p>
          <a:p>
            <a:r>
              <a:rPr lang="fr-FR" dirty="0"/>
              <a:t>Les productions peuvent être enregistrées et partagées en ligne ou exportées en image (capture d'écran).</a:t>
            </a:r>
          </a:p>
          <a:p>
            <a:endParaRPr lang="fr-FR" dirty="0"/>
          </a:p>
          <a:p>
            <a:r>
              <a:rPr lang="fr-FR" dirty="0"/>
              <a:t>L'outil n'a pas été conçu pour réaliser des cartes complexes, mais plutôt pour créer simplement et rapidement un document dans le cadre d'une activité en présence ou à distance.</a:t>
            </a:r>
          </a:p>
          <a:p>
            <a:endParaRPr lang="fr-FR" dirty="0"/>
          </a:p>
          <a:p>
            <a:r>
              <a:rPr lang="fr-FR" dirty="0"/>
              <a:t>Chaque item bénéficie d'un champ de notes, ce qui permet d'ajouter des informations complémentaires.</a:t>
            </a:r>
          </a:p>
          <a:p>
            <a:endParaRPr lang="fr-FR" dirty="0"/>
          </a:p>
          <a:p>
            <a:r>
              <a:rPr lang="fr-FR" dirty="0"/>
              <a:t>Par la suite, d'autres fonctionnalités seront ajoutées : ajout de liens hypertextes et ajout d'icônes.</a:t>
            </a:r>
          </a:p>
          <a:p>
            <a:endParaRPr lang="fr-FR" dirty="0"/>
          </a:p>
          <a:p>
            <a:r>
              <a:rPr lang="fr-FR" dirty="0"/>
              <a:t>2) Lors de l'animation, possibilité de faire créer aux participants une carte mentale sur un thème donné.</a:t>
            </a:r>
          </a:p>
          <a:p>
            <a:endParaRPr lang="fr-FR" dirty="0"/>
          </a:p>
          <a:p>
            <a:r>
              <a:rPr lang="fr-FR" dirty="0"/>
              <a:t>3) si l'on veut éditer la carte mentale partagée, il faut partager la question secrète et sa réponse.</a:t>
            </a:r>
          </a:p>
        </p:txBody>
      </p:sp>
      <p:sp>
        <p:nvSpPr>
          <p:cNvPr id="4" name="Espace réservé du numéro de diapositive 3"/>
          <p:cNvSpPr>
            <a:spLocks noGrp="1"/>
          </p:cNvSpPr>
          <p:nvPr>
            <p:ph type="sldNum" sz="quarter" idx="5"/>
          </p:nvPr>
        </p:nvSpPr>
        <p:spPr/>
        <p:txBody>
          <a:bodyPr/>
          <a:lstStyle/>
          <a:p>
            <a:fld id="{DE59579A-F2B4-4BA2-9C11-FAB33D467D0D}" type="slidenum">
              <a:rPr lang="fr-FR" smtClean="0"/>
              <a:t>2</a:t>
            </a:fld>
            <a:endParaRPr lang="fr-FR"/>
          </a:p>
        </p:txBody>
      </p:sp>
    </p:spTree>
    <p:extLst>
      <p:ext uri="{BB962C8B-B14F-4D97-AF65-F5344CB8AC3E}">
        <p14:creationId xmlns:p14="http://schemas.microsoft.com/office/powerpoint/2010/main" val="2868605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02C8C0-8C73-401F-8CC6-4811AE554F4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6209809-EA30-4D27-85EF-D62BB9A1B1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72B3CB6-A230-44A1-B2FC-337AB5321A6E}"/>
              </a:ext>
            </a:extLst>
          </p:cNvPr>
          <p:cNvSpPr>
            <a:spLocks noGrp="1"/>
          </p:cNvSpPr>
          <p:nvPr>
            <p:ph type="dt" sz="half" idx="10"/>
          </p:nvPr>
        </p:nvSpPr>
        <p:spPr/>
        <p:txBody>
          <a:bodyPr/>
          <a:lstStyle/>
          <a:p>
            <a:fld id="{AFFA763B-B6FC-4C19-BEFB-634034E8727A}" type="datetime1">
              <a:rPr lang="fr-FR" smtClean="0"/>
              <a:t>03/10/2022</a:t>
            </a:fld>
            <a:endParaRPr lang="fr-FR"/>
          </a:p>
        </p:txBody>
      </p:sp>
      <p:sp>
        <p:nvSpPr>
          <p:cNvPr id="5" name="Espace réservé du pied de page 4">
            <a:extLst>
              <a:ext uri="{FF2B5EF4-FFF2-40B4-BE49-F238E27FC236}">
                <a16:creationId xmlns:a16="http://schemas.microsoft.com/office/drawing/2014/main" id="{E01E2E92-D056-4675-8057-5AC96E303A10}"/>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7D174FF7-3A91-446A-895C-CED94902786B}"/>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1664795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A9D19D-E669-42F3-9B8E-EF427788C9A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BF48C054-3BBC-460B-ABAF-408E08F7C63E}"/>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C1A7D44-ED9A-4186-A74E-8840CFBF0055}"/>
              </a:ext>
            </a:extLst>
          </p:cNvPr>
          <p:cNvSpPr>
            <a:spLocks noGrp="1"/>
          </p:cNvSpPr>
          <p:nvPr>
            <p:ph type="dt" sz="half" idx="10"/>
          </p:nvPr>
        </p:nvSpPr>
        <p:spPr/>
        <p:txBody>
          <a:bodyPr/>
          <a:lstStyle/>
          <a:p>
            <a:fld id="{154E918A-5B78-46D7-8E37-B631A985A129}" type="datetime1">
              <a:rPr lang="fr-FR" smtClean="0"/>
              <a:t>03/10/2022</a:t>
            </a:fld>
            <a:endParaRPr lang="fr-FR"/>
          </a:p>
        </p:txBody>
      </p:sp>
      <p:sp>
        <p:nvSpPr>
          <p:cNvPr id="5" name="Espace réservé du pied de page 4">
            <a:extLst>
              <a:ext uri="{FF2B5EF4-FFF2-40B4-BE49-F238E27FC236}">
                <a16:creationId xmlns:a16="http://schemas.microsoft.com/office/drawing/2014/main" id="{91D32BB8-26A2-4749-8FD0-999FDA160C3F}"/>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E0608979-61E4-476E-AA64-DB5C6EE34A1C}"/>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682565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3D9647F-699D-492E-B9B0-9AAAEAD2123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D859B3F-1FF8-4472-AB52-2A049E2F863B}"/>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FD5094A-8F8F-4B3B-BA36-2F9832DD36FD}"/>
              </a:ext>
            </a:extLst>
          </p:cNvPr>
          <p:cNvSpPr>
            <a:spLocks noGrp="1"/>
          </p:cNvSpPr>
          <p:nvPr>
            <p:ph type="dt" sz="half" idx="10"/>
          </p:nvPr>
        </p:nvSpPr>
        <p:spPr/>
        <p:txBody>
          <a:bodyPr/>
          <a:lstStyle/>
          <a:p>
            <a:fld id="{2CAD65CD-9D8D-4CF3-82A4-9E5875726FA9}" type="datetime1">
              <a:rPr lang="fr-FR" smtClean="0"/>
              <a:t>03/10/2022</a:t>
            </a:fld>
            <a:endParaRPr lang="fr-FR"/>
          </a:p>
        </p:txBody>
      </p:sp>
      <p:sp>
        <p:nvSpPr>
          <p:cNvPr id="5" name="Espace réservé du pied de page 4">
            <a:extLst>
              <a:ext uri="{FF2B5EF4-FFF2-40B4-BE49-F238E27FC236}">
                <a16:creationId xmlns:a16="http://schemas.microsoft.com/office/drawing/2014/main" id="{EE41354C-1D03-4725-B243-F7ED91ADA13D}"/>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B09753C7-3B97-4A5F-8148-BF2524EB45B2}"/>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1924934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C35BD9-1A55-4A54-8638-D97B03C42D5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6D4A775-EFDE-4916-99E1-605C8DE6EEAE}"/>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8882EAA-A091-4E22-8F6A-B4A729A9384B}"/>
              </a:ext>
            </a:extLst>
          </p:cNvPr>
          <p:cNvSpPr>
            <a:spLocks noGrp="1"/>
          </p:cNvSpPr>
          <p:nvPr>
            <p:ph type="dt" sz="half" idx="10"/>
          </p:nvPr>
        </p:nvSpPr>
        <p:spPr/>
        <p:txBody>
          <a:bodyPr/>
          <a:lstStyle/>
          <a:p>
            <a:fld id="{E9F2A7FD-92BB-4ED1-B40C-DC5452CC30C2}" type="datetime1">
              <a:rPr lang="fr-FR" smtClean="0"/>
              <a:t>03/10/2022</a:t>
            </a:fld>
            <a:endParaRPr lang="fr-FR"/>
          </a:p>
        </p:txBody>
      </p:sp>
      <p:sp>
        <p:nvSpPr>
          <p:cNvPr id="5" name="Espace réservé du pied de page 4">
            <a:extLst>
              <a:ext uri="{FF2B5EF4-FFF2-40B4-BE49-F238E27FC236}">
                <a16:creationId xmlns:a16="http://schemas.microsoft.com/office/drawing/2014/main" id="{42E87F2F-85C1-4033-A12E-D56554DD7F82}"/>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CCEBC44E-BF47-49D4-839D-2F1AB57E513E}"/>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3913872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18311F-683E-4CA4-B5BD-A470CF5F445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A35D6F9-A2C4-45AE-BD59-424B32255F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0CDA903C-8509-4F68-B31F-CC157101B30B}"/>
              </a:ext>
            </a:extLst>
          </p:cNvPr>
          <p:cNvSpPr>
            <a:spLocks noGrp="1"/>
          </p:cNvSpPr>
          <p:nvPr>
            <p:ph type="dt" sz="half" idx="10"/>
          </p:nvPr>
        </p:nvSpPr>
        <p:spPr/>
        <p:txBody>
          <a:bodyPr/>
          <a:lstStyle/>
          <a:p>
            <a:fld id="{D591AAAE-8480-4E76-BD26-9BA7FEEBBFAA}" type="datetime1">
              <a:rPr lang="fr-FR" smtClean="0"/>
              <a:t>03/10/2022</a:t>
            </a:fld>
            <a:endParaRPr lang="fr-FR"/>
          </a:p>
        </p:txBody>
      </p:sp>
      <p:sp>
        <p:nvSpPr>
          <p:cNvPr id="5" name="Espace réservé du pied de page 4">
            <a:extLst>
              <a:ext uri="{FF2B5EF4-FFF2-40B4-BE49-F238E27FC236}">
                <a16:creationId xmlns:a16="http://schemas.microsoft.com/office/drawing/2014/main" id="{CB615656-C295-4274-9D6C-5F5D16E7845A}"/>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F8D6EF4A-BEBB-4043-82FA-F454C5AC511B}"/>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3485723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7C8F5D-42A2-4AA6-BA7F-134389B81CF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BCB715F-8945-4591-BB0C-05AFA8C28082}"/>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5A9DCD1-57D1-4830-8061-0468EBCBB27B}"/>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4BAB177-9211-44EC-BD89-E0FA21E250B3}"/>
              </a:ext>
            </a:extLst>
          </p:cNvPr>
          <p:cNvSpPr>
            <a:spLocks noGrp="1"/>
          </p:cNvSpPr>
          <p:nvPr>
            <p:ph type="dt" sz="half" idx="10"/>
          </p:nvPr>
        </p:nvSpPr>
        <p:spPr/>
        <p:txBody>
          <a:bodyPr/>
          <a:lstStyle/>
          <a:p>
            <a:fld id="{52063E7B-228C-45F5-973A-778289E3BE73}" type="datetime1">
              <a:rPr lang="fr-FR" smtClean="0"/>
              <a:t>03/10/2022</a:t>
            </a:fld>
            <a:endParaRPr lang="fr-FR"/>
          </a:p>
        </p:txBody>
      </p:sp>
      <p:sp>
        <p:nvSpPr>
          <p:cNvPr id="6" name="Espace réservé du pied de page 5">
            <a:extLst>
              <a:ext uri="{FF2B5EF4-FFF2-40B4-BE49-F238E27FC236}">
                <a16:creationId xmlns:a16="http://schemas.microsoft.com/office/drawing/2014/main" id="{21340E3F-BA34-48AD-B8BE-CE3E6BD2C4DC}"/>
              </a:ext>
            </a:extLst>
          </p:cNvPr>
          <p:cNvSpPr>
            <a:spLocks noGrp="1"/>
          </p:cNvSpPr>
          <p:nvPr>
            <p:ph type="ftr" sz="quarter" idx="11"/>
          </p:nvPr>
        </p:nvSpPr>
        <p:spPr/>
        <p:txBody>
          <a:bodyPr/>
          <a:lstStyle/>
          <a:p>
            <a:r>
              <a:rPr lang="fr-FR"/>
              <a:t>DRANE - Référents numériques pour le 1er degré</a:t>
            </a:r>
          </a:p>
        </p:txBody>
      </p:sp>
      <p:sp>
        <p:nvSpPr>
          <p:cNvPr id="7" name="Espace réservé du numéro de diapositive 6">
            <a:extLst>
              <a:ext uri="{FF2B5EF4-FFF2-40B4-BE49-F238E27FC236}">
                <a16:creationId xmlns:a16="http://schemas.microsoft.com/office/drawing/2014/main" id="{75177D3F-FD58-4F0B-819E-189AA51386BC}"/>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858574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03DD50-9A6B-4668-AC41-622436771D0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748A333-429F-4338-8996-3CCC24DA55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42E483F9-36AD-46F5-8EF0-39819D33BF81}"/>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C21F162-AF07-4ADB-956A-A28AA27DB8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E9C28F00-8AF3-4F88-BA96-0B174D434349}"/>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DB73E30-4B6B-442B-98EF-3D6C89D6B31D}"/>
              </a:ext>
            </a:extLst>
          </p:cNvPr>
          <p:cNvSpPr>
            <a:spLocks noGrp="1"/>
          </p:cNvSpPr>
          <p:nvPr>
            <p:ph type="dt" sz="half" idx="10"/>
          </p:nvPr>
        </p:nvSpPr>
        <p:spPr/>
        <p:txBody>
          <a:bodyPr/>
          <a:lstStyle/>
          <a:p>
            <a:fld id="{77A576D6-E8A3-4962-885A-8E3592908B47}" type="datetime1">
              <a:rPr lang="fr-FR" smtClean="0"/>
              <a:t>03/10/2022</a:t>
            </a:fld>
            <a:endParaRPr lang="fr-FR"/>
          </a:p>
        </p:txBody>
      </p:sp>
      <p:sp>
        <p:nvSpPr>
          <p:cNvPr id="8" name="Espace réservé du pied de page 7">
            <a:extLst>
              <a:ext uri="{FF2B5EF4-FFF2-40B4-BE49-F238E27FC236}">
                <a16:creationId xmlns:a16="http://schemas.microsoft.com/office/drawing/2014/main" id="{471AD2CE-1DDA-4700-8EC1-10867FC8FF4C}"/>
              </a:ext>
            </a:extLst>
          </p:cNvPr>
          <p:cNvSpPr>
            <a:spLocks noGrp="1"/>
          </p:cNvSpPr>
          <p:nvPr>
            <p:ph type="ftr" sz="quarter" idx="11"/>
          </p:nvPr>
        </p:nvSpPr>
        <p:spPr/>
        <p:txBody>
          <a:bodyPr/>
          <a:lstStyle/>
          <a:p>
            <a:r>
              <a:rPr lang="fr-FR"/>
              <a:t>DRANE - Référents numériques pour le 1er degré</a:t>
            </a:r>
          </a:p>
        </p:txBody>
      </p:sp>
      <p:sp>
        <p:nvSpPr>
          <p:cNvPr id="9" name="Espace réservé du numéro de diapositive 8">
            <a:extLst>
              <a:ext uri="{FF2B5EF4-FFF2-40B4-BE49-F238E27FC236}">
                <a16:creationId xmlns:a16="http://schemas.microsoft.com/office/drawing/2014/main" id="{432BDFF4-E724-416A-9210-CDFF813E6497}"/>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660215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A09280-6EFE-4083-B5C6-7B44A21791F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7C07851-173C-4EB2-8DEA-58C5B02680C8}"/>
              </a:ext>
            </a:extLst>
          </p:cNvPr>
          <p:cNvSpPr>
            <a:spLocks noGrp="1"/>
          </p:cNvSpPr>
          <p:nvPr>
            <p:ph type="dt" sz="half" idx="10"/>
          </p:nvPr>
        </p:nvSpPr>
        <p:spPr/>
        <p:txBody>
          <a:bodyPr/>
          <a:lstStyle/>
          <a:p>
            <a:fld id="{565C4515-F075-4093-B715-829708D42B4D}" type="datetime1">
              <a:rPr lang="fr-FR" smtClean="0"/>
              <a:t>03/10/2022</a:t>
            </a:fld>
            <a:endParaRPr lang="fr-FR"/>
          </a:p>
        </p:txBody>
      </p:sp>
      <p:sp>
        <p:nvSpPr>
          <p:cNvPr id="4" name="Espace réservé du pied de page 3">
            <a:extLst>
              <a:ext uri="{FF2B5EF4-FFF2-40B4-BE49-F238E27FC236}">
                <a16:creationId xmlns:a16="http://schemas.microsoft.com/office/drawing/2014/main" id="{DB5D2177-8759-48F8-BE55-E6B971108C71}"/>
              </a:ext>
            </a:extLst>
          </p:cNvPr>
          <p:cNvSpPr>
            <a:spLocks noGrp="1"/>
          </p:cNvSpPr>
          <p:nvPr>
            <p:ph type="ftr" sz="quarter" idx="11"/>
          </p:nvPr>
        </p:nvSpPr>
        <p:spPr/>
        <p:txBody>
          <a:bodyPr/>
          <a:lstStyle/>
          <a:p>
            <a:r>
              <a:rPr lang="fr-FR"/>
              <a:t>DRANE - Référents numériques pour le 1er degré</a:t>
            </a:r>
          </a:p>
        </p:txBody>
      </p:sp>
      <p:sp>
        <p:nvSpPr>
          <p:cNvPr id="5" name="Espace réservé du numéro de diapositive 4">
            <a:extLst>
              <a:ext uri="{FF2B5EF4-FFF2-40B4-BE49-F238E27FC236}">
                <a16:creationId xmlns:a16="http://schemas.microsoft.com/office/drawing/2014/main" id="{E70308A8-D36E-4192-8C98-623A4479BE71}"/>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304526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543C4D1-B5F5-4839-979E-CE20CA372C18}"/>
              </a:ext>
            </a:extLst>
          </p:cNvPr>
          <p:cNvSpPr>
            <a:spLocks noGrp="1"/>
          </p:cNvSpPr>
          <p:nvPr>
            <p:ph type="dt" sz="half" idx="10"/>
          </p:nvPr>
        </p:nvSpPr>
        <p:spPr/>
        <p:txBody>
          <a:bodyPr/>
          <a:lstStyle/>
          <a:p>
            <a:fld id="{C9E9A4A5-4DD1-46AB-9A8E-6CE861286D14}" type="datetime1">
              <a:rPr lang="fr-FR" smtClean="0"/>
              <a:t>03/10/2022</a:t>
            </a:fld>
            <a:endParaRPr lang="fr-FR"/>
          </a:p>
        </p:txBody>
      </p:sp>
      <p:sp>
        <p:nvSpPr>
          <p:cNvPr id="3" name="Espace réservé du pied de page 2">
            <a:extLst>
              <a:ext uri="{FF2B5EF4-FFF2-40B4-BE49-F238E27FC236}">
                <a16:creationId xmlns:a16="http://schemas.microsoft.com/office/drawing/2014/main" id="{D016A990-08FE-4579-AB4C-8473BCE48407}"/>
              </a:ext>
            </a:extLst>
          </p:cNvPr>
          <p:cNvSpPr>
            <a:spLocks noGrp="1"/>
          </p:cNvSpPr>
          <p:nvPr>
            <p:ph type="ftr" sz="quarter" idx="11"/>
          </p:nvPr>
        </p:nvSpPr>
        <p:spPr/>
        <p:txBody>
          <a:bodyPr/>
          <a:lstStyle/>
          <a:p>
            <a:r>
              <a:rPr lang="fr-FR"/>
              <a:t>DRANE - Référents numériques pour le 1er degré</a:t>
            </a:r>
          </a:p>
        </p:txBody>
      </p:sp>
      <p:sp>
        <p:nvSpPr>
          <p:cNvPr id="4" name="Espace réservé du numéro de diapositive 3">
            <a:extLst>
              <a:ext uri="{FF2B5EF4-FFF2-40B4-BE49-F238E27FC236}">
                <a16:creationId xmlns:a16="http://schemas.microsoft.com/office/drawing/2014/main" id="{439E9BB2-2435-477F-BA72-FF20496311C1}"/>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74708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C53D98-03C9-433E-9A3F-C81209782C5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134A5B1-09B9-4FD4-9AE9-CED0E5E803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6854D92-0633-435D-A732-8370C3B7D3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182F0BB8-BE74-48B4-987E-57E2944B1148}"/>
              </a:ext>
            </a:extLst>
          </p:cNvPr>
          <p:cNvSpPr>
            <a:spLocks noGrp="1"/>
          </p:cNvSpPr>
          <p:nvPr>
            <p:ph type="dt" sz="half" idx="10"/>
          </p:nvPr>
        </p:nvSpPr>
        <p:spPr/>
        <p:txBody>
          <a:bodyPr/>
          <a:lstStyle/>
          <a:p>
            <a:fld id="{FF53D426-1456-4CA1-8FA4-D00A27FF7B27}" type="datetime1">
              <a:rPr lang="fr-FR" smtClean="0"/>
              <a:t>03/10/2022</a:t>
            </a:fld>
            <a:endParaRPr lang="fr-FR"/>
          </a:p>
        </p:txBody>
      </p:sp>
      <p:sp>
        <p:nvSpPr>
          <p:cNvPr id="6" name="Espace réservé du pied de page 5">
            <a:extLst>
              <a:ext uri="{FF2B5EF4-FFF2-40B4-BE49-F238E27FC236}">
                <a16:creationId xmlns:a16="http://schemas.microsoft.com/office/drawing/2014/main" id="{0E44D2DB-D662-4209-88F2-D7E03CF46EB0}"/>
              </a:ext>
            </a:extLst>
          </p:cNvPr>
          <p:cNvSpPr>
            <a:spLocks noGrp="1"/>
          </p:cNvSpPr>
          <p:nvPr>
            <p:ph type="ftr" sz="quarter" idx="11"/>
          </p:nvPr>
        </p:nvSpPr>
        <p:spPr/>
        <p:txBody>
          <a:bodyPr/>
          <a:lstStyle/>
          <a:p>
            <a:r>
              <a:rPr lang="fr-FR"/>
              <a:t>DRANE - Référents numériques pour le 1er degré</a:t>
            </a:r>
          </a:p>
        </p:txBody>
      </p:sp>
      <p:sp>
        <p:nvSpPr>
          <p:cNvPr id="7" name="Espace réservé du numéro de diapositive 6">
            <a:extLst>
              <a:ext uri="{FF2B5EF4-FFF2-40B4-BE49-F238E27FC236}">
                <a16:creationId xmlns:a16="http://schemas.microsoft.com/office/drawing/2014/main" id="{AD43F54F-E8A7-4E20-93F2-F66EA631740A}"/>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418801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85FCB9-0663-441A-93E7-40649EB08E5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85EEBEE-237D-4D69-9150-B21C477088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4F6B8C4-48A1-4952-95A7-0BA1492392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7BB5E0F2-CF31-4E0B-A361-AC8C6B855380}"/>
              </a:ext>
            </a:extLst>
          </p:cNvPr>
          <p:cNvSpPr>
            <a:spLocks noGrp="1"/>
          </p:cNvSpPr>
          <p:nvPr>
            <p:ph type="dt" sz="half" idx="10"/>
          </p:nvPr>
        </p:nvSpPr>
        <p:spPr/>
        <p:txBody>
          <a:bodyPr/>
          <a:lstStyle/>
          <a:p>
            <a:fld id="{6032C7D5-6EA3-472B-AB55-1D1B45F8310B}" type="datetime1">
              <a:rPr lang="fr-FR" smtClean="0"/>
              <a:t>03/10/2022</a:t>
            </a:fld>
            <a:endParaRPr lang="fr-FR"/>
          </a:p>
        </p:txBody>
      </p:sp>
      <p:sp>
        <p:nvSpPr>
          <p:cNvPr id="6" name="Espace réservé du pied de page 5">
            <a:extLst>
              <a:ext uri="{FF2B5EF4-FFF2-40B4-BE49-F238E27FC236}">
                <a16:creationId xmlns:a16="http://schemas.microsoft.com/office/drawing/2014/main" id="{550D6295-A315-4BD5-B028-68EB77490E83}"/>
              </a:ext>
            </a:extLst>
          </p:cNvPr>
          <p:cNvSpPr>
            <a:spLocks noGrp="1"/>
          </p:cNvSpPr>
          <p:nvPr>
            <p:ph type="ftr" sz="quarter" idx="11"/>
          </p:nvPr>
        </p:nvSpPr>
        <p:spPr/>
        <p:txBody>
          <a:bodyPr/>
          <a:lstStyle/>
          <a:p>
            <a:r>
              <a:rPr lang="fr-FR"/>
              <a:t>DRANE - Référents numériques pour le 1er degré</a:t>
            </a:r>
          </a:p>
        </p:txBody>
      </p:sp>
      <p:sp>
        <p:nvSpPr>
          <p:cNvPr id="7" name="Espace réservé du numéro de diapositive 6">
            <a:extLst>
              <a:ext uri="{FF2B5EF4-FFF2-40B4-BE49-F238E27FC236}">
                <a16:creationId xmlns:a16="http://schemas.microsoft.com/office/drawing/2014/main" id="{9E13764B-A6CF-4BF4-959B-FD031F1CE820}"/>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154048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02BE9AD-6A42-488B-BCFB-A04E233473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0D3E17B-706B-4B27-90FB-6FE16D87A9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D8EEE34-5241-4160-924D-905FCD09C5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0282F0-006F-40D0-83AD-A078EA7941F6}" type="datetime1">
              <a:rPr lang="fr-FR" smtClean="0"/>
              <a:t>03/10/2022</a:t>
            </a:fld>
            <a:endParaRPr lang="fr-FR"/>
          </a:p>
        </p:txBody>
      </p:sp>
      <p:sp>
        <p:nvSpPr>
          <p:cNvPr id="5" name="Espace réservé du pied de page 4">
            <a:extLst>
              <a:ext uri="{FF2B5EF4-FFF2-40B4-BE49-F238E27FC236}">
                <a16:creationId xmlns:a16="http://schemas.microsoft.com/office/drawing/2014/main" id="{8693B70A-AB15-4C5E-93E2-6D6809B565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235526A1-7A9A-4FE8-971E-8B4E89B52A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DBD5C-49D5-4C60-A456-203B4A7DE7A0}" type="slidenum">
              <a:rPr lang="fr-FR" smtClean="0"/>
              <a:t>‹N°›</a:t>
            </a:fld>
            <a:endParaRPr lang="fr-FR"/>
          </a:p>
        </p:txBody>
      </p:sp>
    </p:spTree>
    <p:extLst>
      <p:ext uri="{BB962C8B-B14F-4D97-AF65-F5344CB8AC3E}">
        <p14:creationId xmlns:p14="http://schemas.microsoft.com/office/powerpoint/2010/main" val="3294451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hyperlink" Target="https://www.ac-montpellier.fr/ressources-numeriques-pour-les-formateurs-du-1er-degre-124832" TargetMode="External"/><Relationship Id="rId3" Type="http://schemas.openxmlformats.org/officeDocument/2006/relationships/hyperlink" Target="https://ressources-ecole-inclusive.org/digimindmap-carte-mentale-de-la-digitale/" TargetMode="External"/><Relationship Id="rId7" Type="http://schemas.openxmlformats.org/officeDocument/2006/relationships/image" Target="../media/image1.jpg"/><Relationship Id="rId12" Type="http://schemas.openxmlformats.org/officeDocument/2006/relationships/image" Target="../media/image6.png"/><Relationship Id="rId17" Type="http://schemas.openxmlformats.org/officeDocument/2006/relationships/image" Target="../media/image10.png"/><Relationship Id="rId2" Type="http://schemas.openxmlformats.org/officeDocument/2006/relationships/hyperlink" Target="https://outils-visuels.fr/tutoriel-digimindmap/" TargetMode="External"/><Relationship Id="rId16"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hyperlink" Target="https://ien-montpellier-nord.ac-montpellier.fr/IMG/pdf/La_carte_mentale_outil_pedagogique.pdf" TargetMode="External"/><Relationship Id="rId11" Type="http://schemas.openxmlformats.org/officeDocument/2006/relationships/image" Target="../media/image5.png"/><Relationship Id="rId5" Type="http://schemas.openxmlformats.org/officeDocument/2006/relationships/hyperlink" Target="https://ladigitale.dev/digimindmap/#/" TargetMode="External"/><Relationship Id="rId15" Type="http://schemas.openxmlformats.org/officeDocument/2006/relationships/image" Target="../media/image8.JPG"/><Relationship Id="rId10" Type="http://schemas.openxmlformats.org/officeDocument/2006/relationships/image" Target="../media/image4.png"/><Relationship Id="rId4" Type="http://schemas.openxmlformats.org/officeDocument/2006/relationships/hyperlink" Target="https://ladigitale.dev/blog/digimindmap-pour-creer-des-cartes-heuristiques-simples" TargetMode="External"/><Relationship Id="rId9" Type="http://schemas.openxmlformats.org/officeDocument/2006/relationships/image" Target="../media/image3.jpg"/><Relationship Id="rId14" Type="http://schemas.openxmlformats.org/officeDocument/2006/relationships/image" Target="../media/image7.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C7619AB0-9236-44DE-B7D5-30960542590A}"/>
              </a:ext>
            </a:extLst>
          </p:cNvPr>
          <p:cNvSpPr>
            <a:spLocks noGrp="1"/>
          </p:cNvSpPr>
          <p:nvPr>
            <p:ph type="subTitle" idx="1"/>
          </p:nvPr>
        </p:nvSpPr>
        <p:spPr>
          <a:xfrm>
            <a:off x="8559656" y="284895"/>
            <a:ext cx="3363159" cy="1897474"/>
          </a:xfrm>
          <a:ln w="31750">
            <a:solidFill>
              <a:schemeClr val="accent1">
                <a:lumMod val="75000"/>
              </a:schemeClr>
            </a:solidFill>
          </a:ln>
        </p:spPr>
        <p:txBody>
          <a:bodyPr>
            <a:normAutofit/>
          </a:bodyPr>
          <a:lstStyle/>
          <a:p>
            <a:pPr algn="l"/>
            <a:endParaRPr lang="fr-FR" sz="1200" b="1" dirty="0">
              <a:latin typeface="Arial" panose="020B0604020202020204" pitchFamily="34" charset="0"/>
              <a:cs typeface="Arial" panose="020B0604020202020204" pitchFamily="34" charset="0"/>
            </a:endParaRPr>
          </a:p>
          <a:p>
            <a:pPr algn="l"/>
            <a:r>
              <a:rPr lang="fr-FR" sz="1200" b="1" dirty="0">
                <a:latin typeface="Arial" panose="020B0604020202020204" pitchFamily="34" charset="0"/>
                <a:cs typeface="Arial" panose="020B0604020202020204" pitchFamily="34" charset="0"/>
              </a:rPr>
              <a:t>Domaine : </a:t>
            </a:r>
            <a:r>
              <a:rPr lang="fr-FR" sz="1200" dirty="0">
                <a:latin typeface="Arial" panose="020B0604020202020204" pitchFamily="34" charset="0"/>
                <a:cs typeface="Arial" panose="020B0604020202020204" pitchFamily="34" charset="0"/>
              </a:rPr>
              <a:t>Français - Lexique</a:t>
            </a:r>
          </a:p>
          <a:p>
            <a:pPr algn="l"/>
            <a:r>
              <a:rPr lang="fr-FR" sz="1200" b="1" dirty="0">
                <a:latin typeface="Arial" panose="020B0604020202020204" pitchFamily="34" charset="0"/>
                <a:cs typeface="Arial" panose="020B0604020202020204" pitchFamily="34" charset="0"/>
              </a:rPr>
              <a:t>Niveau : </a:t>
            </a:r>
            <a:r>
              <a:rPr lang="fr-FR" sz="1200" dirty="0">
                <a:latin typeface="Arial" panose="020B0604020202020204" pitchFamily="34" charset="0"/>
                <a:cs typeface="Arial" panose="020B0604020202020204" pitchFamily="34" charset="0"/>
              </a:rPr>
              <a:t>Cycles 2 et 3</a:t>
            </a:r>
          </a:p>
          <a:p>
            <a:pPr algn="l"/>
            <a:r>
              <a:rPr lang="fr-FR" sz="1200" b="1" dirty="0">
                <a:latin typeface="Arial" panose="020B0604020202020204" pitchFamily="34" charset="0"/>
                <a:cs typeface="Arial" panose="020B0604020202020204" pitchFamily="34" charset="0"/>
              </a:rPr>
              <a:t>Facilité d’appropriation : </a:t>
            </a:r>
            <a:r>
              <a:rPr lang="fr-FR" sz="1200" dirty="0">
                <a:latin typeface="Arial" panose="020B0604020202020204" pitchFamily="34" charset="0"/>
                <a:cs typeface="Arial" panose="020B0604020202020204" pitchFamily="34" charset="0"/>
              </a:rPr>
              <a:t>accessible</a:t>
            </a:r>
          </a:p>
          <a:p>
            <a:pPr algn="l"/>
            <a:r>
              <a:rPr lang="fr-FR" sz="1200" b="1" dirty="0">
                <a:latin typeface="Arial" panose="020B0604020202020204" pitchFamily="34" charset="0"/>
                <a:cs typeface="Arial" panose="020B0604020202020204" pitchFamily="34" charset="0"/>
              </a:rPr>
              <a:t>Matériel nécessaire : </a:t>
            </a:r>
            <a:r>
              <a:rPr lang="fr-FR" sz="1200" dirty="0">
                <a:latin typeface="Arial" panose="020B0604020202020204" pitchFamily="34" charset="0"/>
                <a:cs typeface="Arial" panose="020B0604020202020204" pitchFamily="34" charset="0"/>
              </a:rPr>
              <a:t>Ordinateur ou tablette connecté à internet</a:t>
            </a:r>
          </a:p>
        </p:txBody>
      </p:sp>
      <p:sp>
        <p:nvSpPr>
          <p:cNvPr id="12" name="ZoneTexte 11">
            <a:extLst>
              <a:ext uri="{FF2B5EF4-FFF2-40B4-BE49-F238E27FC236}">
                <a16:creationId xmlns:a16="http://schemas.microsoft.com/office/drawing/2014/main" id="{2B0E312C-14A3-484E-B3A8-CAA956F38DAB}"/>
              </a:ext>
            </a:extLst>
          </p:cNvPr>
          <p:cNvSpPr txBox="1"/>
          <p:nvPr/>
        </p:nvSpPr>
        <p:spPr>
          <a:xfrm>
            <a:off x="528164" y="1510098"/>
            <a:ext cx="7901335" cy="1015663"/>
          </a:xfrm>
          <a:prstGeom prst="rect">
            <a:avLst/>
          </a:prstGeom>
          <a:solidFill>
            <a:schemeClr val="accent1">
              <a:lumMod val="20000"/>
              <a:lumOff val="80000"/>
            </a:schemeClr>
          </a:solidFill>
        </p:spPr>
        <p:txBody>
          <a:bodyPr wrap="square" rtlCol="0">
            <a:spAutoFit/>
          </a:bodyPr>
          <a:lstStyle/>
          <a:p>
            <a:r>
              <a:rPr lang="fr-FR" sz="1200" dirty="0">
                <a:latin typeface="Arial" panose="020B0604020202020204" pitchFamily="34" charset="0"/>
                <a:cs typeface="Arial" panose="020B0604020202020204" pitchFamily="34" charset="0"/>
              </a:rPr>
              <a:t>Largement utilisée dans les processus d'enseignement et d'apprentissage, la carte heuristique permet de représenter visuellement les liens qui existent entre un concept ou une idée, et les informations qui leur sont associées. Elle constitue un outil extrêmement efficace d'extraction et de mémorisation des informations. C'est une méthode créative et logique pour prendre des notes et consigner des idées, qui consiste littéralement à « cartographier » votre réflexion sur un thème. </a:t>
            </a:r>
          </a:p>
        </p:txBody>
      </p:sp>
      <p:sp>
        <p:nvSpPr>
          <p:cNvPr id="13" name="ZoneTexte 12">
            <a:extLst>
              <a:ext uri="{FF2B5EF4-FFF2-40B4-BE49-F238E27FC236}">
                <a16:creationId xmlns:a16="http://schemas.microsoft.com/office/drawing/2014/main" id="{A0B24859-F228-4122-ACE9-AD39AF39DED3}"/>
              </a:ext>
            </a:extLst>
          </p:cNvPr>
          <p:cNvSpPr txBox="1"/>
          <p:nvPr/>
        </p:nvSpPr>
        <p:spPr>
          <a:xfrm>
            <a:off x="1117599" y="2742641"/>
            <a:ext cx="10658763" cy="3231654"/>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Intérêt pédagogique</a:t>
            </a:r>
            <a:r>
              <a:rPr lang="fr-FR" sz="1200" dirty="0">
                <a:latin typeface="Arial" panose="020B0604020202020204" pitchFamily="34" charset="0"/>
                <a:cs typeface="Arial" panose="020B0604020202020204" pitchFamily="34" charset="0"/>
              </a:rPr>
              <a:t> : </a:t>
            </a:r>
            <a:r>
              <a:rPr lang="fr-FR" sz="1200" dirty="0" err="1">
                <a:latin typeface="Arial" panose="020B0604020202020204" pitchFamily="34" charset="0"/>
                <a:cs typeface="Arial" panose="020B0604020202020204" pitchFamily="34" charset="0"/>
              </a:rPr>
              <a:t>Digimindmap</a:t>
            </a:r>
            <a:r>
              <a:rPr lang="fr-FR" sz="1200" dirty="0">
                <a:latin typeface="Arial" panose="020B0604020202020204" pitchFamily="34" charset="0"/>
                <a:cs typeface="Arial" panose="020B0604020202020204" pitchFamily="34" charset="0"/>
              </a:rPr>
              <a:t> propose de créer des cartes heuristiques simples, composées de texte. Les productions peuvent être enregistrées et partagées en ligne ou exportées en image (capture d'écran). L'outil n'a pas été conçu pour réaliser des cartes complexes, mais plutôt pour créer simplement et rapidement un document dans le cadre d'une activité en présence ou à distance.</a:t>
            </a:r>
          </a:p>
          <a:p>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Du côté de l’enseignant : </a:t>
            </a:r>
            <a:r>
              <a:rPr lang="fr-FR" sz="1200" dirty="0">
                <a:latin typeface="Arial" panose="020B0604020202020204" pitchFamily="34" charset="0"/>
                <a:cs typeface="Arial" panose="020B0604020202020204" pitchFamily="34" charset="0"/>
              </a:rPr>
              <a:t>Cartes collaboratives (cycle 3) - Recherche de vocabulaire / amener un champ lexical aux élèves en mettant la carte créée collectivement par toute la classe.</a:t>
            </a:r>
            <a:endParaRPr lang="fr-FR" sz="1200" b="1" dirty="0">
              <a:latin typeface="Arial" panose="020B0604020202020204" pitchFamily="34" charset="0"/>
              <a:cs typeface="Arial" panose="020B0604020202020204" pitchFamily="34" charset="0"/>
            </a:endParaRPr>
          </a:p>
          <a:p>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Les tutoriels de prise en main</a:t>
            </a:r>
            <a:r>
              <a:rPr lang="fr-FR" sz="1200" dirty="0">
                <a:latin typeface="Arial" panose="020B0604020202020204" pitchFamily="34" charset="0"/>
                <a:cs typeface="Arial" panose="020B0604020202020204" pitchFamily="34" charset="0"/>
              </a:rPr>
              <a:t> : </a:t>
            </a:r>
            <a:r>
              <a:rPr lang="fr-FR" sz="1200" dirty="0">
                <a:latin typeface="Arial" panose="020B0604020202020204" pitchFamily="34" charset="0"/>
                <a:cs typeface="Arial" panose="020B0604020202020204" pitchFamily="34" charset="0"/>
                <a:hlinkClick r:id="rId2"/>
              </a:rPr>
              <a:t>Tutoriel vidéo</a:t>
            </a:r>
            <a:r>
              <a:rPr lang="fr-FR" sz="1200" dirty="0">
                <a:latin typeface="Arial" panose="020B0604020202020204" pitchFamily="34" charset="0"/>
                <a:cs typeface="Arial" panose="020B0604020202020204" pitchFamily="34" charset="0"/>
              </a:rPr>
              <a:t> - </a:t>
            </a:r>
            <a:r>
              <a:rPr lang="fr-FR" sz="1200" dirty="0">
                <a:latin typeface="Arial" panose="020B0604020202020204" pitchFamily="34" charset="0"/>
                <a:cs typeface="Arial" panose="020B0604020202020204" pitchFamily="34" charset="0"/>
                <a:hlinkClick r:id="rId3"/>
              </a:rPr>
              <a:t>Tutoriel</a:t>
            </a:r>
            <a:endParaRPr lang="fr-FR" sz="1200" dirty="0">
              <a:latin typeface="Arial" panose="020B0604020202020204" pitchFamily="34" charset="0"/>
              <a:cs typeface="Arial" panose="020B0604020202020204" pitchFamily="34" charset="0"/>
            </a:endParaRPr>
          </a:p>
          <a:p>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Les points forts</a:t>
            </a:r>
            <a:r>
              <a:rPr lang="fr-FR" sz="1200" dirty="0">
                <a:latin typeface="Arial" panose="020B0604020202020204" pitchFamily="34" charset="0"/>
                <a:cs typeface="Arial" panose="020B0604020202020204" pitchFamily="34" charset="0"/>
              </a:rPr>
              <a:t> : Simple d’utilisation - Compatible avec toutes les plateformes– Facilement intégrable dans l’ENT, par exemple en « </a:t>
            </a:r>
            <a:r>
              <a:rPr lang="fr-FR" sz="1200" dirty="0" err="1">
                <a:latin typeface="Arial" panose="020B0604020202020204" pitchFamily="34" charset="0"/>
                <a:cs typeface="Arial" panose="020B0604020202020204" pitchFamily="34" charset="0"/>
              </a:rPr>
              <a:t>iframe</a:t>
            </a:r>
            <a:r>
              <a:rPr lang="fr-FR" sz="1200" dirty="0">
                <a:latin typeface="Arial" panose="020B0604020202020204" pitchFamily="34" charset="0"/>
                <a:cs typeface="Arial" panose="020B0604020202020204" pitchFamily="34" charset="0"/>
              </a:rPr>
              <a:t> » dans le cahier de texte ou le blog – Logiciel libre – RGPD compatible</a:t>
            </a:r>
          </a:p>
          <a:p>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Liens utiles : </a:t>
            </a:r>
            <a:endParaRPr lang="fr-FR" sz="1200" dirty="0">
              <a:latin typeface="Arial" panose="020B0604020202020204" pitchFamily="34" charset="0"/>
              <a:cs typeface="Arial" panose="020B0604020202020204" pitchFamily="34" charset="0"/>
            </a:endParaRPr>
          </a:p>
          <a:p>
            <a:pPr lvl="0"/>
            <a:r>
              <a:rPr lang="fr-FR" sz="1200" dirty="0">
                <a:latin typeface="Arial" panose="020B0604020202020204" pitchFamily="34" charset="0"/>
                <a:cs typeface="Arial" panose="020B0604020202020204" pitchFamily="34" charset="0"/>
                <a:hlinkClick r:id="rId4"/>
              </a:rPr>
              <a:t>Documentation </a:t>
            </a:r>
            <a:r>
              <a:rPr lang="fr-FR" sz="1200" dirty="0" err="1">
                <a:latin typeface="Arial" panose="020B0604020202020204" pitchFamily="34" charset="0"/>
                <a:cs typeface="Arial" panose="020B0604020202020204" pitchFamily="34" charset="0"/>
                <a:hlinkClick r:id="rId4"/>
              </a:rPr>
              <a:t>digimindmap</a:t>
            </a:r>
            <a:r>
              <a:rPr lang="fr-FR" sz="1200" dirty="0">
                <a:latin typeface="Arial" panose="020B0604020202020204" pitchFamily="34" charset="0"/>
                <a:cs typeface="Arial" panose="020B0604020202020204" pitchFamily="34" charset="0"/>
              </a:rPr>
              <a:t> – </a:t>
            </a:r>
            <a:r>
              <a:rPr lang="fr-FR" sz="1200" dirty="0" err="1">
                <a:latin typeface="Arial" panose="020B0604020202020204" pitchFamily="34" charset="0"/>
                <a:cs typeface="Arial" panose="020B0604020202020204" pitchFamily="34" charset="0"/>
                <a:hlinkClick r:id="rId5"/>
              </a:rPr>
              <a:t>Digimindmap</a:t>
            </a:r>
            <a:r>
              <a:rPr lang="fr-FR" sz="1200" dirty="0">
                <a:latin typeface="Arial" panose="020B0604020202020204" pitchFamily="34" charset="0"/>
                <a:cs typeface="Arial" panose="020B0604020202020204" pitchFamily="34" charset="0"/>
              </a:rPr>
              <a:t> </a:t>
            </a:r>
          </a:p>
          <a:p>
            <a:pPr lvl="0"/>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Exemples de scénarii pédagogiques : </a:t>
            </a:r>
          </a:p>
          <a:p>
            <a:r>
              <a:rPr lang="fr-FR" sz="1200" dirty="0">
                <a:latin typeface="Arial" panose="020B0604020202020204" pitchFamily="34" charset="0"/>
                <a:cs typeface="Arial" panose="020B0604020202020204" pitchFamily="34" charset="0"/>
                <a:hlinkClick r:id="rId6"/>
              </a:rPr>
              <a:t>Cartes mentales : outils pédagogiques</a:t>
            </a:r>
            <a:endParaRPr lang="fr-FR" sz="1200" dirty="0">
              <a:latin typeface="Arial" panose="020B0604020202020204" pitchFamily="34" charset="0"/>
              <a:cs typeface="Arial" panose="020B0604020202020204" pitchFamily="34" charset="0"/>
            </a:endParaRPr>
          </a:p>
        </p:txBody>
      </p:sp>
      <p:pic>
        <p:nvPicPr>
          <p:cNvPr id="15" name="Image 14">
            <a:extLst>
              <a:ext uri="{FF2B5EF4-FFF2-40B4-BE49-F238E27FC236}">
                <a16:creationId xmlns:a16="http://schemas.microsoft.com/office/drawing/2014/main" id="{2766C9E9-CDAD-4EF6-AEB4-5F7F82F2C2A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6256" y="2707869"/>
            <a:ext cx="551934" cy="551934"/>
          </a:xfrm>
          <a:prstGeom prst="rect">
            <a:avLst/>
          </a:prstGeom>
        </p:spPr>
      </p:pic>
      <p:pic>
        <p:nvPicPr>
          <p:cNvPr id="19" name="Image 18">
            <a:extLst>
              <a:ext uri="{FF2B5EF4-FFF2-40B4-BE49-F238E27FC236}">
                <a16:creationId xmlns:a16="http://schemas.microsoft.com/office/drawing/2014/main" id="{05C11209-589A-4F71-9618-FF44F76551E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06256" y="4373232"/>
            <a:ext cx="508116" cy="508116"/>
          </a:xfrm>
          <a:prstGeom prst="rect">
            <a:avLst/>
          </a:prstGeom>
        </p:spPr>
      </p:pic>
      <p:pic>
        <p:nvPicPr>
          <p:cNvPr id="27" name="Image 26">
            <a:extLst>
              <a:ext uri="{FF2B5EF4-FFF2-40B4-BE49-F238E27FC236}">
                <a16:creationId xmlns:a16="http://schemas.microsoft.com/office/drawing/2014/main" id="{A945B03A-C106-48CF-BB74-6C23CB8DC33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77360" y="4928886"/>
            <a:ext cx="508117" cy="508117"/>
          </a:xfrm>
          <a:prstGeom prst="rect">
            <a:avLst/>
          </a:prstGeom>
        </p:spPr>
      </p:pic>
      <p:pic>
        <p:nvPicPr>
          <p:cNvPr id="29" name="Image 28">
            <a:extLst>
              <a:ext uri="{FF2B5EF4-FFF2-40B4-BE49-F238E27FC236}">
                <a16:creationId xmlns:a16="http://schemas.microsoft.com/office/drawing/2014/main" id="{A63C0C22-3F09-4634-B006-171E8DDB635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77360" y="5472732"/>
            <a:ext cx="558921" cy="551934"/>
          </a:xfrm>
          <a:prstGeom prst="rect">
            <a:avLst/>
          </a:prstGeom>
        </p:spPr>
      </p:pic>
      <p:pic>
        <p:nvPicPr>
          <p:cNvPr id="8" name="Image 7">
            <a:extLst>
              <a:ext uri="{FF2B5EF4-FFF2-40B4-BE49-F238E27FC236}">
                <a16:creationId xmlns:a16="http://schemas.microsoft.com/office/drawing/2014/main" id="{A43C3196-B496-4BCC-9BF5-C116ACAF0EF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862388" y="6324654"/>
            <a:ext cx="1060427" cy="409991"/>
          </a:xfrm>
          <a:prstGeom prst="rect">
            <a:avLst/>
          </a:prstGeom>
        </p:spPr>
      </p:pic>
      <p:pic>
        <p:nvPicPr>
          <p:cNvPr id="10" name="Image 9">
            <a:extLst>
              <a:ext uri="{FF2B5EF4-FFF2-40B4-BE49-F238E27FC236}">
                <a16:creationId xmlns:a16="http://schemas.microsoft.com/office/drawing/2014/main" id="{D7C1DED1-54F6-43FD-86DC-600B6A5884ED}"/>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77360" y="3875850"/>
            <a:ext cx="613625" cy="536922"/>
          </a:xfrm>
          <a:prstGeom prst="rect">
            <a:avLst/>
          </a:prstGeom>
        </p:spPr>
      </p:pic>
      <p:sp>
        <p:nvSpPr>
          <p:cNvPr id="2" name="Rectangle 1">
            <a:extLst>
              <a:ext uri="{FF2B5EF4-FFF2-40B4-BE49-F238E27FC236}">
                <a16:creationId xmlns:a16="http://schemas.microsoft.com/office/drawing/2014/main" id="{38ED8531-8925-406A-838C-F4808752C43E}"/>
              </a:ext>
            </a:extLst>
          </p:cNvPr>
          <p:cNvSpPr/>
          <p:nvPr/>
        </p:nvSpPr>
        <p:spPr>
          <a:xfrm>
            <a:off x="2795543" y="284894"/>
            <a:ext cx="3875979" cy="1110931"/>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6221797B-2126-49A9-A119-77AEBB4B2F26}"/>
              </a:ext>
            </a:extLst>
          </p:cNvPr>
          <p:cNvSpPr txBox="1"/>
          <p:nvPr/>
        </p:nvSpPr>
        <p:spPr>
          <a:xfrm>
            <a:off x="1090985" y="6324654"/>
            <a:ext cx="3299791" cy="261610"/>
          </a:xfrm>
          <a:prstGeom prst="rect">
            <a:avLst/>
          </a:prstGeom>
          <a:noFill/>
        </p:spPr>
        <p:txBody>
          <a:bodyPr wrap="square" rtlCol="0">
            <a:spAutoFit/>
          </a:bodyPr>
          <a:lstStyle/>
          <a:p>
            <a:r>
              <a:rPr lang="fr-FR" sz="1100" b="1"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13"/>
              </a:rPr>
              <a:t>Retrouvez d’autres fiches </a:t>
            </a:r>
            <a:r>
              <a:rPr lang="fr-FR" sz="1100" b="1" dirty="0" err="1">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13"/>
              </a:rPr>
              <a:t>Rapid’Num</a:t>
            </a:r>
            <a:endParaRPr lang="fr-FR" sz="1100" b="1"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20" name="Image 19">
            <a:extLst>
              <a:ext uri="{FF2B5EF4-FFF2-40B4-BE49-F238E27FC236}">
                <a16:creationId xmlns:a16="http://schemas.microsoft.com/office/drawing/2014/main" id="{17142158-1C79-4A46-98EE-6662073C045B}"/>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96176" y="3331478"/>
            <a:ext cx="508116" cy="548765"/>
          </a:xfrm>
          <a:prstGeom prst="rect">
            <a:avLst/>
          </a:prstGeom>
        </p:spPr>
      </p:pic>
      <p:pic>
        <p:nvPicPr>
          <p:cNvPr id="6" name="Image 5">
            <a:extLst>
              <a:ext uri="{FF2B5EF4-FFF2-40B4-BE49-F238E27FC236}">
                <a16:creationId xmlns:a16="http://schemas.microsoft.com/office/drawing/2014/main" id="{0E3D822A-5F93-4A97-8482-7F4CAD399663}"/>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96063" y="277299"/>
            <a:ext cx="2107152" cy="1134331"/>
          </a:xfrm>
          <a:prstGeom prst="rect">
            <a:avLst/>
          </a:prstGeom>
        </p:spPr>
      </p:pic>
      <p:pic>
        <p:nvPicPr>
          <p:cNvPr id="4" name="Image 3">
            <a:extLst>
              <a:ext uri="{FF2B5EF4-FFF2-40B4-BE49-F238E27FC236}">
                <a16:creationId xmlns:a16="http://schemas.microsoft.com/office/drawing/2014/main" id="{6F6B2F8A-D772-4084-A138-0C18C409F532}"/>
              </a:ext>
            </a:extLst>
          </p:cNvPr>
          <p:cNvPicPr>
            <a:picLocks noChangeAspect="1"/>
          </p:cNvPicPr>
          <p:nvPr/>
        </p:nvPicPr>
        <p:blipFill>
          <a:blip r:embed="rId16"/>
          <a:stretch>
            <a:fillRect/>
          </a:stretch>
        </p:blipFill>
        <p:spPr>
          <a:xfrm>
            <a:off x="2868605" y="402166"/>
            <a:ext cx="3729854" cy="876385"/>
          </a:xfrm>
          <a:prstGeom prst="rect">
            <a:avLst/>
          </a:prstGeom>
        </p:spPr>
      </p:pic>
      <p:sp>
        <p:nvSpPr>
          <p:cNvPr id="18" name="Espace réservé du pied de page 4">
            <a:extLst>
              <a:ext uri="{FF2B5EF4-FFF2-40B4-BE49-F238E27FC236}">
                <a16:creationId xmlns:a16="http://schemas.microsoft.com/office/drawing/2014/main" id="{1105303A-551C-4742-AE15-C075CFF68529}"/>
              </a:ext>
            </a:extLst>
          </p:cNvPr>
          <p:cNvSpPr>
            <a:spLocks noGrp="1"/>
          </p:cNvSpPr>
          <p:nvPr>
            <p:ph type="ftr" sz="quarter" idx="11"/>
          </p:nvPr>
        </p:nvSpPr>
        <p:spPr>
          <a:xfrm>
            <a:off x="3845490" y="6321564"/>
            <a:ext cx="6876789" cy="409991"/>
          </a:xfrm>
        </p:spPr>
        <p:txBody>
          <a:bodyPr/>
          <a:lstStyle/>
          <a:p>
            <a:r>
              <a:rPr lang="fr-FR" dirty="0"/>
              <a:t>DRANE Montpellier– Équipe des référents 1er degré</a:t>
            </a:r>
          </a:p>
        </p:txBody>
      </p:sp>
      <p:pic>
        <p:nvPicPr>
          <p:cNvPr id="9" name="Image 8">
            <a:extLst>
              <a:ext uri="{FF2B5EF4-FFF2-40B4-BE49-F238E27FC236}">
                <a16:creationId xmlns:a16="http://schemas.microsoft.com/office/drawing/2014/main" id="{88E06360-7C73-4C09-83F4-A23A193724EB}"/>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6963849" y="247985"/>
            <a:ext cx="1241037" cy="1241037"/>
          </a:xfrm>
          <a:prstGeom prst="rect">
            <a:avLst/>
          </a:prstGeom>
        </p:spPr>
      </p:pic>
    </p:spTree>
    <p:extLst>
      <p:ext uri="{BB962C8B-B14F-4D97-AF65-F5344CB8AC3E}">
        <p14:creationId xmlns:p14="http://schemas.microsoft.com/office/powerpoint/2010/main" val="3098490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895DA203-67C0-4349-8677-21B3D58718BD}"/>
              </a:ext>
            </a:extLst>
          </p:cNvPr>
          <p:cNvSpPr txBox="1"/>
          <p:nvPr/>
        </p:nvSpPr>
        <p:spPr>
          <a:xfrm>
            <a:off x="1025235" y="291513"/>
            <a:ext cx="3393725" cy="646331"/>
          </a:xfrm>
          <a:prstGeom prst="rect">
            <a:avLst/>
          </a:prstGeom>
          <a:noFill/>
        </p:spPr>
        <p:txBody>
          <a:bodyPr wrap="square" rtlCol="0">
            <a:spAutoFit/>
          </a:bodyPr>
          <a:lstStyle/>
          <a:p>
            <a:pPr algn="ctr"/>
            <a:r>
              <a:rPr lang="fr-FR" b="1" dirty="0">
                <a:latin typeface="Arial" panose="020B0604020202020204" pitchFamily="34" charset="0"/>
                <a:cs typeface="Arial" panose="020B0604020202020204" pitchFamily="34" charset="0"/>
              </a:rPr>
              <a:t>Carte mentale simple, rapide et efficace</a:t>
            </a:r>
          </a:p>
        </p:txBody>
      </p:sp>
      <p:sp>
        <p:nvSpPr>
          <p:cNvPr id="7" name="ZoneTexte 6">
            <a:extLst>
              <a:ext uri="{FF2B5EF4-FFF2-40B4-BE49-F238E27FC236}">
                <a16:creationId xmlns:a16="http://schemas.microsoft.com/office/drawing/2014/main" id="{6EA94768-DE64-4B59-8EC2-71FA25B7522D}"/>
              </a:ext>
            </a:extLst>
          </p:cNvPr>
          <p:cNvSpPr txBox="1"/>
          <p:nvPr/>
        </p:nvSpPr>
        <p:spPr>
          <a:xfrm>
            <a:off x="-708221" y="3021376"/>
            <a:ext cx="7719206" cy="369332"/>
          </a:xfrm>
          <a:prstGeom prst="rect">
            <a:avLst/>
          </a:prstGeom>
          <a:noFill/>
        </p:spPr>
        <p:txBody>
          <a:bodyPr wrap="square" rtlCol="0">
            <a:spAutoFit/>
          </a:bodyPr>
          <a:lstStyle/>
          <a:p>
            <a:pPr algn="ctr"/>
            <a:r>
              <a:rPr lang="fr-FR" b="1" dirty="0">
                <a:latin typeface="Arial" panose="020B0604020202020204" pitchFamily="34" charset="0"/>
                <a:cs typeface="Arial" panose="020B0604020202020204" pitchFamily="34" charset="0"/>
              </a:rPr>
              <a:t>Un partage simple de la carte créée</a:t>
            </a:r>
          </a:p>
        </p:txBody>
      </p:sp>
      <p:pic>
        <p:nvPicPr>
          <p:cNvPr id="13" name="Image 12">
            <a:extLst>
              <a:ext uri="{FF2B5EF4-FFF2-40B4-BE49-F238E27FC236}">
                <a16:creationId xmlns:a16="http://schemas.microsoft.com/office/drawing/2014/main" id="{6EE9A5CD-2852-4834-9939-038D985EBC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62388" y="6324654"/>
            <a:ext cx="1060427" cy="409991"/>
          </a:xfrm>
          <a:prstGeom prst="rect">
            <a:avLst/>
          </a:prstGeom>
        </p:spPr>
      </p:pic>
      <p:pic>
        <p:nvPicPr>
          <p:cNvPr id="2" name="Image 1">
            <a:extLst>
              <a:ext uri="{FF2B5EF4-FFF2-40B4-BE49-F238E27FC236}">
                <a16:creationId xmlns:a16="http://schemas.microsoft.com/office/drawing/2014/main" id="{13687319-BA10-484B-996D-AE167AC68556}"/>
              </a:ext>
            </a:extLst>
          </p:cNvPr>
          <p:cNvPicPr>
            <a:picLocks noChangeAspect="1"/>
          </p:cNvPicPr>
          <p:nvPr/>
        </p:nvPicPr>
        <p:blipFill>
          <a:blip r:embed="rId4"/>
          <a:stretch>
            <a:fillRect/>
          </a:stretch>
        </p:blipFill>
        <p:spPr>
          <a:xfrm>
            <a:off x="502509" y="890953"/>
            <a:ext cx="4239166" cy="1534069"/>
          </a:xfrm>
          <a:prstGeom prst="rect">
            <a:avLst/>
          </a:prstGeom>
        </p:spPr>
      </p:pic>
      <p:pic>
        <p:nvPicPr>
          <p:cNvPr id="3" name="Image 2">
            <a:extLst>
              <a:ext uri="{FF2B5EF4-FFF2-40B4-BE49-F238E27FC236}">
                <a16:creationId xmlns:a16="http://schemas.microsoft.com/office/drawing/2014/main" id="{08BDD449-814A-4CB2-A8CB-2533EF5E9C88}"/>
              </a:ext>
            </a:extLst>
          </p:cNvPr>
          <p:cNvPicPr>
            <a:picLocks noChangeAspect="1"/>
          </p:cNvPicPr>
          <p:nvPr/>
        </p:nvPicPr>
        <p:blipFill>
          <a:blip r:embed="rId5"/>
          <a:stretch>
            <a:fillRect/>
          </a:stretch>
        </p:blipFill>
        <p:spPr>
          <a:xfrm>
            <a:off x="2722098" y="3390708"/>
            <a:ext cx="2631230" cy="2862716"/>
          </a:xfrm>
          <a:prstGeom prst="rect">
            <a:avLst/>
          </a:prstGeom>
        </p:spPr>
      </p:pic>
      <p:pic>
        <p:nvPicPr>
          <p:cNvPr id="4" name="Image 3">
            <a:extLst>
              <a:ext uri="{FF2B5EF4-FFF2-40B4-BE49-F238E27FC236}">
                <a16:creationId xmlns:a16="http://schemas.microsoft.com/office/drawing/2014/main" id="{AA0E3299-0359-4BBE-B3F9-BFB1B35D9CE3}"/>
              </a:ext>
            </a:extLst>
          </p:cNvPr>
          <p:cNvPicPr>
            <a:picLocks noChangeAspect="1"/>
          </p:cNvPicPr>
          <p:nvPr/>
        </p:nvPicPr>
        <p:blipFill>
          <a:blip r:embed="rId6"/>
          <a:stretch>
            <a:fillRect/>
          </a:stretch>
        </p:blipFill>
        <p:spPr>
          <a:xfrm>
            <a:off x="6096000" y="3512158"/>
            <a:ext cx="2573933" cy="2862716"/>
          </a:xfrm>
          <a:prstGeom prst="rect">
            <a:avLst/>
          </a:prstGeom>
        </p:spPr>
      </p:pic>
      <p:sp>
        <p:nvSpPr>
          <p:cNvPr id="5" name="ZoneTexte 4">
            <a:extLst>
              <a:ext uri="{FF2B5EF4-FFF2-40B4-BE49-F238E27FC236}">
                <a16:creationId xmlns:a16="http://schemas.microsoft.com/office/drawing/2014/main" id="{5F1086E1-28AD-4C72-874C-DFA340D09D81}"/>
              </a:ext>
            </a:extLst>
          </p:cNvPr>
          <p:cNvSpPr txBox="1"/>
          <p:nvPr/>
        </p:nvSpPr>
        <p:spPr>
          <a:xfrm>
            <a:off x="6878257" y="359653"/>
            <a:ext cx="4644605" cy="369332"/>
          </a:xfrm>
          <a:prstGeom prst="rect">
            <a:avLst/>
          </a:prstGeom>
          <a:noFill/>
        </p:spPr>
        <p:txBody>
          <a:bodyPr wrap="none" rtlCol="0">
            <a:spAutoFit/>
          </a:bodyPr>
          <a:lstStyle/>
          <a:p>
            <a:pPr algn="ctr"/>
            <a:r>
              <a:rPr lang="fr-FR" b="1" dirty="0"/>
              <a:t>Possibilité de rajouter des notes à chaque liens</a:t>
            </a:r>
          </a:p>
        </p:txBody>
      </p:sp>
      <p:pic>
        <p:nvPicPr>
          <p:cNvPr id="14" name="Image 13">
            <a:extLst>
              <a:ext uri="{FF2B5EF4-FFF2-40B4-BE49-F238E27FC236}">
                <a16:creationId xmlns:a16="http://schemas.microsoft.com/office/drawing/2014/main" id="{18D383C7-11C8-4C2A-82C7-8625593DD81A}"/>
              </a:ext>
            </a:extLst>
          </p:cNvPr>
          <p:cNvPicPr>
            <a:picLocks noChangeAspect="1"/>
          </p:cNvPicPr>
          <p:nvPr/>
        </p:nvPicPr>
        <p:blipFill>
          <a:blip r:embed="rId7"/>
          <a:stretch>
            <a:fillRect/>
          </a:stretch>
        </p:blipFill>
        <p:spPr>
          <a:xfrm>
            <a:off x="6581704" y="890953"/>
            <a:ext cx="5231355" cy="1751036"/>
          </a:xfrm>
          <a:prstGeom prst="rect">
            <a:avLst/>
          </a:prstGeom>
        </p:spPr>
      </p:pic>
      <p:sp>
        <p:nvSpPr>
          <p:cNvPr id="11" name="Espace réservé du pied de page 4">
            <a:extLst>
              <a:ext uri="{FF2B5EF4-FFF2-40B4-BE49-F238E27FC236}">
                <a16:creationId xmlns:a16="http://schemas.microsoft.com/office/drawing/2014/main" id="{D86632C7-6B32-4CCD-B0EE-B9820DA37463}"/>
              </a:ext>
            </a:extLst>
          </p:cNvPr>
          <p:cNvSpPr>
            <a:spLocks noGrp="1"/>
          </p:cNvSpPr>
          <p:nvPr>
            <p:ph type="ftr" sz="quarter" idx="11"/>
          </p:nvPr>
        </p:nvSpPr>
        <p:spPr>
          <a:xfrm>
            <a:off x="2722097" y="6374874"/>
            <a:ext cx="6876789" cy="409991"/>
          </a:xfrm>
        </p:spPr>
        <p:txBody>
          <a:bodyPr/>
          <a:lstStyle/>
          <a:p>
            <a:r>
              <a:rPr lang="fr-FR" dirty="0"/>
              <a:t>DRANE Montpellier– Équipe des référents 1er degré</a:t>
            </a:r>
          </a:p>
        </p:txBody>
      </p:sp>
    </p:spTree>
    <p:extLst>
      <p:ext uri="{BB962C8B-B14F-4D97-AF65-F5344CB8AC3E}">
        <p14:creationId xmlns:p14="http://schemas.microsoft.com/office/powerpoint/2010/main" val="37591133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705</TotalTime>
  <Words>483</Words>
  <Application>Microsoft Office PowerPoint</Application>
  <PresentationFormat>Grand écran</PresentationFormat>
  <Paragraphs>43</Paragraphs>
  <Slides>2</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Rouvelet Vincent</dc:creator>
  <cp:lastModifiedBy>Rouvelet Vincent</cp:lastModifiedBy>
  <cp:revision>74</cp:revision>
  <dcterms:created xsi:type="dcterms:W3CDTF">2022-02-07T08:41:22Z</dcterms:created>
  <dcterms:modified xsi:type="dcterms:W3CDTF">2022-10-03T11:51:36Z</dcterms:modified>
</cp:coreProperties>
</file>