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0" r:id="rId4"/>
  </p:sldIdLst>
  <p:sldSz cx="6858000" cy="9906000" type="A4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1"/>
    <a:srgbClr val="E1000F"/>
    <a:srgbClr val="CCCCFF"/>
    <a:srgbClr val="E7E8F5"/>
    <a:srgbClr val="33CC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8"/>
    <p:restoredTop sz="96566"/>
  </p:normalViewPr>
  <p:slideViewPr>
    <p:cSldViewPr snapToGrid="0" snapToObjects="1">
      <p:cViewPr>
        <p:scale>
          <a:sx n="56" d="100"/>
          <a:sy n="56" d="100"/>
        </p:scale>
        <p:origin x="-2448" y="-3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4" d="100"/>
          <a:sy n="154" d="100"/>
        </p:scale>
        <p:origin x="291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61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DDC65-E967-4743-9B99-9895A33C517E}" type="datetimeFigureOut">
              <a:rPr lang="fr-FR" smtClean="0"/>
              <a:t>01/10/2021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41425"/>
            <a:ext cx="231616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66598" y="4776789"/>
            <a:ext cx="5335893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2A451-53F5-004A-94E8-E0486EE657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986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32A451-53F5-004A-94E8-E0486EE657A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5277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08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C2CCFCC-695E-104D-8615-AE90D34AC850}" type="datetimeFigureOut">
              <a:rPr lang="fr-FR" smtClean="0"/>
              <a:t>01/10/2021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3E344A7-F89E-A64F-922B-8C2C1F674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609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C2CCFCC-695E-104D-8615-AE90D34AC850}" type="datetimeFigureOut">
              <a:rPr lang="fr-FR" smtClean="0"/>
              <a:t>01/10/2021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3E344A7-F89E-A64F-922B-8C2C1F674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96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C2CCFCC-695E-104D-8615-AE90D34AC850}" type="datetimeFigureOut">
              <a:rPr lang="fr-FR" smtClean="0"/>
              <a:t>01/10/2021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3E344A7-F89E-A64F-922B-8C2C1F674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90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C2CCFCC-695E-104D-8615-AE90D34AC850}" type="datetimeFigureOut">
              <a:rPr lang="fr-FR" smtClean="0"/>
              <a:t>01/10/2021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3E344A7-F89E-A64F-922B-8C2C1F674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95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C2CCFCC-695E-104D-8615-AE90D34AC850}" type="datetimeFigureOut">
              <a:rPr lang="fr-FR" smtClean="0"/>
              <a:t>01/10/2021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3E344A7-F89E-A64F-922B-8C2C1F674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93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C2CCFCC-695E-104D-8615-AE90D34AC850}" type="datetimeFigureOut">
              <a:rPr lang="fr-FR" smtClean="0"/>
              <a:t>01/10/2021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3E344A7-F89E-A64F-922B-8C2C1F674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552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C2CCFCC-695E-104D-8615-AE90D34AC850}" type="datetimeFigureOut">
              <a:rPr lang="fr-FR" smtClean="0"/>
              <a:t>01/10/2021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3E344A7-F89E-A64F-922B-8C2C1F674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77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C2CCFCC-695E-104D-8615-AE90D34AC850}" type="datetimeFigureOut">
              <a:rPr lang="fr-FR" smtClean="0"/>
              <a:t>01/10/2021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3E344A7-F89E-A64F-922B-8C2C1F674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094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C2CCFCC-695E-104D-8615-AE90D34AC850}" type="datetimeFigureOut">
              <a:rPr lang="fr-FR" smtClean="0"/>
              <a:t>01/10/2021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3E344A7-F89E-A64F-922B-8C2C1F674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186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C2CCFCC-695E-104D-8615-AE90D34AC850}" type="datetimeFigureOut">
              <a:rPr lang="fr-FR" smtClean="0"/>
              <a:t>01/10/2021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3E344A7-F89E-A64F-922B-8C2C1F6745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1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230011DB-66D5-8046-A951-4B61309B4955}"/>
              </a:ext>
            </a:extLst>
          </p:cNvPr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61" y="239038"/>
            <a:ext cx="16891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88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hyperlink" Target="https://dashboard.covid19.data.gouv.fr/suivi-vaccination?location=FR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ous-titre 2">
            <a:extLst>
              <a:ext uri="{FF2B5EF4-FFF2-40B4-BE49-F238E27FC236}">
                <a16:creationId xmlns:a16="http://schemas.microsoft.com/office/drawing/2014/main" xmlns="" id="{83AD4FC7-437D-6D4B-9414-8202139C5CBE}"/>
              </a:ext>
            </a:extLst>
          </p:cNvPr>
          <p:cNvSpPr txBox="1">
            <a:spLocks/>
          </p:cNvSpPr>
          <p:nvPr/>
        </p:nvSpPr>
        <p:spPr>
          <a:xfrm>
            <a:off x="504928" y="8516834"/>
            <a:ext cx="2758194" cy="732778"/>
          </a:xfrm>
          <a:prstGeom prst="rect">
            <a:avLst/>
          </a:prstGeom>
          <a:solidFill>
            <a:srgbClr val="E7E8F5"/>
          </a:solidFill>
        </p:spPr>
        <p:txBody>
          <a:bodyPr lIns="144000" tIns="144000" rIns="144000" bIns="14400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20"/>
              </a:lnSpc>
              <a:spcBef>
                <a:spcPts val="0"/>
              </a:spcBef>
            </a:pPr>
            <a:r>
              <a:rPr lang="fr-FR" sz="900" dirty="0"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2443 tests </a:t>
            </a:r>
            <a:r>
              <a:rPr lang="fr-FR" sz="900" dirty="0" err="1"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Covid</a:t>
            </a:r>
            <a:r>
              <a:rPr lang="fr-FR" sz="900" dirty="0"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proposés </a:t>
            </a:r>
          </a:p>
          <a:p>
            <a:pPr algn="l">
              <a:lnSpc>
                <a:spcPts val="1320"/>
              </a:lnSpc>
              <a:spcBef>
                <a:spcPts val="0"/>
              </a:spcBef>
            </a:pPr>
            <a:r>
              <a:rPr lang="fr-FR" sz="900" dirty="0"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574 tests réalisés </a:t>
            </a:r>
          </a:p>
          <a:p>
            <a:pPr algn="l">
              <a:lnSpc>
                <a:spcPts val="1320"/>
              </a:lnSpc>
              <a:spcBef>
                <a:spcPts val="0"/>
              </a:spcBef>
            </a:pPr>
            <a:r>
              <a:rPr lang="fr-FR" sz="900" dirty="0"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1,04 % de</a:t>
            </a:r>
            <a:r>
              <a:rPr lang="fr-FR" sz="900" b="1" dirty="0">
                <a:solidFill>
                  <a:srgbClr val="E1000F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900" dirty="0"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tests positifs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6235C87C-9D8D-3140-AA87-E7FB1C8C1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937" y="3429658"/>
            <a:ext cx="3446991" cy="1878403"/>
          </a:xfrm>
          <a:solidFill>
            <a:srgbClr val="E7E8F5"/>
          </a:solidFill>
        </p:spPr>
        <p:txBody>
          <a:bodyPr lIns="144000" tIns="144000" rIns="144000" bIns="144000"/>
          <a:lstStyle/>
          <a:p>
            <a:pPr algn="l"/>
            <a:r>
              <a:rPr lang="fr-FR" sz="2400" b="1" dirty="0">
                <a:solidFill>
                  <a:srgbClr val="E1000F"/>
                </a:solidFill>
                <a:latin typeface="Marianne" panose="02000000000000000000" pitchFamily="2" charset="0"/>
              </a:rPr>
              <a:t>0	</a:t>
            </a:r>
            <a:br>
              <a:rPr lang="fr-FR" sz="2400" b="1" dirty="0">
                <a:solidFill>
                  <a:srgbClr val="E1000F"/>
                </a:solidFill>
                <a:latin typeface="Marianne" panose="02000000000000000000" pitchFamily="2" charset="0"/>
              </a:rPr>
            </a:br>
            <a:r>
              <a:rPr lang="fr-FR" sz="1400" b="1" dirty="0">
                <a:solidFill>
                  <a:srgbClr val="E1000F"/>
                </a:solidFill>
                <a:latin typeface="Marianne" panose="02000000000000000000" pitchFamily="2" charset="0"/>
              </a:rPr>
              <a:t>structure scolaire*</a:t>
            </a:r>
            <a:br>
              <a:rPr lang="fr-FR" sz="1400" b="1" dirty="0">
                <a:solidFill>
                  <a:srgbClr val="E1000F"/>
                </a:solidFill>
                <a:latin typeface="Marianne" panose="02000000000000000000" pitchFamily="2" charset="0"/>
              </a:rPr>
            </a:br>
            <a:r>
              <a:rPr lang="fr-FR" sz="1400" b="1" dirty="0">
                <a:solidFill>
                  <a:srgbClr val="E1000F"/>
                </a:solidFill>
                <a:latin typeface="Marianne" panose="02000000000000000000" pitchFamily="2" charset="0"/>
              </a:rPr>
              <a:t>fermée </a:t>
            </a:r>
            <a:r>
              <a:rPr lang="fr-FR" sz="1400" dirty="0">
                <a:latin typeface="Marianne" panose="02000000000000000000" pitchFamily="2" charset="0"/>
              </a:rPr>
              <a:t>sur </a:t>
            </a:r>
            <a:r>
              <a:rPr lang="fr-FR" sz="1400" b="1" dirty="0">
                <a:latin typeface="Marianne" panose="02000000000000000000" pitchFamily="2" charset="0"/>
              </a:rPr>
              <a:t>2 395</a:t>
            </a:r>
            <a:r>
              <a:rPr lang="fr-FR" sz="1400" dirty="0">
                <a:latin typeface="Marianne" panose="02000000000000000000" pitchFamily="2" charset="0"/>
              </a:rPr>
              <a:t>,</a:t>
            </a:r>
            <a:r>
              <a:rPr lang="fr-FR" sz="1400" b="1" dirty="0">
                <a:latin typeface="Marianne" panose="02000000000000000000" pitchFamily="2" charset="0"/>
              </a:rPr>
              <a:t> </a:t>
            </a:r>
            <a:r>
              <a:rPr lang="fr-FR" sz="1200" dirty="0">
                <a:latin typeface="Marianne" panose="02000000000000000000" pitchFamily="2" charset="0"/>
              </a:rPr>
              <a:t>soit </a:t>
            </a:r>
            <a:r>
              <a:rPr lang="fr-FR" sz="1400" b="1" dirty="0">
                <a:latin typeface="Marianne" panose="02000000000000000000" pitchFamily="2" charset="0"/>
              </a:rPr>
              <a:t>0,00 % </a:t>
            </a:r>
            <a:endParaRPr lang="fr-FR" sz="1200" dirty="0">
              <a:latin typeface="Marianne" panose="02000000000000000000" pitchFamily="2" charset="0"/>
            </a:endParaRPr>
          </a:p>
          <a:p>
            <a:pPr algn="l"/>
            <a:r>
              <a:rPr lang="fr-FR" sz="1400" b="1" dirty="0">
                <a:solidFill>
                  <a:srgbClr val="E1000F"/>
                </a:solidFill>
                <a:latin typeface="Marianne" panose="02000000000000000000" pitchFamily="2" charset="0"/>
              </a:rPr>
              <a:t>• 0 école </a:t>
            </a:r>
            <a:r>
              <a:rPr lang="fr-FR" sz="1400" dirty="0">
                <a:latin typeface="Marianne" panose="02000000000000000000" pitchFamily="2" charset="0"/>
              </a:rPr>
              <a:t>sur 2027</a:t>
            </a:r>
            <a:br>
              <a:rPr lang="fr-FR" sz="1400" dirty="0">
                <a:latin typeface="Marianne" panose="02000000000000000000" pitchFamily="2" charset="0"/>
              </a:rPr>
            </a:br>
            <a:r>
              <a:rPr lang="fr-FR" sz="1400" b="1" dirty="0">
                <a:solidFill>
                  <a:srgbClr val="E1000F"/>
                </a:solidFill>
                <a:latin typeface="Marianne" panose="02000000000000000000" pitchFamily="2" charset="0"/>
              </a:rPr>
              <a:t>• 0 collège </a:t>
            </a:r>
            <a:r>
              <a:rPr lang="fr-FR" sz="1400" dirty="0">
                <a:latin typeface="Marianne" panose="02000000000000000000" pitchFamily="2" charset="0"/>
              </a:rPr>
              <a:t>sur 260 </a:t>
            </a:r>
            <a:br>
              <a:rPr lang="fr-FR" sz="1400" dirty="0">
                <a:latin typeface="Marianne" panose="02000000000000000000" pitchFamily="2" charset="0"/>
              </a:rPr>
            </a:br>
            <a:r>
              <a:rPr lang="fr-FR" sz="1400" b="1" dirty="0">
                <a:solidFill>
                  <a:srgbClr val="E1000F"/>
                </a:solidFill>
                <a:latin typeface="Marianne" panose="02000000000000000000" pitchFamily="2" charset="0"/>
              </a:rPr>
              <a:t>• 0 lycée </a:t>
            </a:r>
            <a:r>
              <a:rPr lang="fr-FR" sz="1400" dirty="0">
                <a:latin typeface="Marianne" panose="02000000000000000000" pitchFamily="2" charset="0"/>
              </a:rPr>
              <a:t>sur 108</a:t>
            </a:r>
          </a:p>
          <a:p>
            <a:pPr algn="l"/>
            <a:r>
              <a:rPr lang="fr-FR" sz="800" dirty="0">
                <a:latin typeface="Marianne" panose="02000000000000000000" pitchFamily="2" charset="0"/>
              </a:rPr>
              <a:t>* Publiques et privées sous contrat </a:t>
            </a:r>
            <a:endParaRPr lang="fr-FR" sz="800" b="1" dirty="0">
              <a:solidFill>
                <a:srgbClr val="000091"/>
              </a:solidFill>
              <a:latin typeface="Marianne" panose="02000000000000000000" pitchFamily="2" charset="0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xmlns="" id="{00FF469C-C364-9E43-93B2-883771F72821}"/>
              </a:ext>
            </a:extLst>
          </p:cNvPr>
          <p:cNvSpPr txBox="1">
            <a:spLocks/>
          </p:cNvSpPr>
          <p:nvPr/>
        </p:nvSpPr>
        <p:spPr>
          <a:xfrm>
            <a:off x="0" y="1889010"/>
            <a:ext cx="6857999" cy="859925"/>
          </a:xfrm>
          <a:prstGeom prst="rect">
            <a:avLst/>
          </a:prstGeom>
          <a:noFill/>
        </p:spPr>
        <p:txBody>
          <a:bodyPr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>
                <a:latin typeface="Marianne" panose="02000000000000000000" pitchFamily="2" charset="0"/>
              </a:rPr>
              <a:t>COMMUNIQUÉ DE PRESSE DU VENDREDI </a:t>
            </a:r>
            <a:r>
              <a:rPr lang="fr-FR" sz="1200" b="1" dirty="0" smtClean="0">
                <a:latin typeface="Marianne" panose="02000000000000000000" pitchFamily="2" charset="0"/>
              </a:rPr>
              <a:t>1</a:t>
            </a:r>
            <a:r>
              <a:rPr lang="fr-FR" sz="1200" b="1" baseline="30000" dirty="0" smtClean="0">
                <a:latin typeface="Marianne" panose="02000000000000000000" pitchFamily="2" charset="0"/>
              </a:rPr>
              <a:t>er</a:t>
            </a:r>
            <a:r>
              <a:rPr lang="fr-FR" sz="1200" b="1" dirty="0" smtClean="0">
                <a:latin typeface="Marianne" panose="02000000000000000000" pitchFamily="2" charset="0"/>
              </a:rPr>
              <a:t> OCTOBRE </a:t>
            </a:r>
            <a:r>
              <a:rPr lang="fr-FR" sz="1200" b="1" dirty="0">
                <a:latin typeface="Marianne" panose="02000000000000000000" pitchFamily="2" charset="0"/>
              </a:rPr>
              <a:t>2021</a:t>
            </a:r>
          </a:p>
          <a:p>
            <a:r>
              <a:rPr lang="fr-FR" b="1" dirty="0">
                <a:solidFill>
                  <a:srgbClr val="000091"/>
                </a:solidFill>
                <a:latin typeface="Marianne" panose="02000000000000000000" pitchFamily="2" charset="0"/>
              </a:rPr>
              <a:t>POINT DE SITUATION</a:t>
            </a:r>
            <a:br>
              <a:rPr lang="fr-FR" b="1" dirty="0">
                <a:solidFill>
                  <a:srgbClr val="000091"/>
                </a:solidFill>
                <a:latin typeface="Marianne" panose="02000000000000000000" pitchFamily="2" charset="0"/>
              </a:rPr>
            </a:br>
            <a:r>
              <a:rPr lang="fr-FR" sz="1200" dirty="0">
                <a:solidFill>
                  <a:srgbClr val="000091"/>
                </a:solidFill>
                <a:latin typeface="Marianne" panose="02000000000000000000" pitchFamily="2" charset="0"/>
              </a:rPr>
              <a:t>Données arrêtées au jeudi </a:t>
            </a:r>
            <a:r>
              <a:rPr lang="fr-FR" sz="1200" dirty="0" smtClean="0">
                <a:solidFill>
                  <a:srgbClr val="000091"/>
                </a:solidFill>
                <a:latin typeface="Marianne" panose="02000000000000000000" pitchFamily="2" charset="0"/>
              </a:rPr>
              <a:t>30</a:t>
            </a:r>
            <a:r>
              <a:rPr lang="fr-FR" sz="1200" dirty="0" smtClean="0">
                <a:solidFill>
                  <a:srgbClr val="000091"/>
                </a:solidFill>
                <a:latin typeface="Marianne" panose="02000000000000000000" pitchFamily="2" charset="0"/>
              </a:rPr>
              <a:t> </a:t>
            </a:r>
            <a:r>
              <a:rPr lang="fr-FR" sz="1200" dirty="0">
                <a:solidFill>
                  <a:srgbClr val="000091"/>
                </a:solidFill>
                <a:latin typeface="Marianne" panose="02000000000000000000" pitchFamily="2" charset="0"/>
              </a:rPr>
              <a:t>septembre à 13 h</a:t>
            </a:r>
            <a:r>
              <a:rPr lang="fr-FR" sz="1200" cap="all" dirty="0">
                <a:latin typeface="Marianne" panose="02000000000000000000" pitchFamily="2" charset="0"/>
              </a:rPr>
              <a:t> </a:t>
            </a:r>
            <a:endParaRPr lang="fr-FR" sz="1200" dirty="0">
              <a:solidFill>
                <a:srgbClr val="000091"/>
              </a:solidFill>
              <a:latin typeface="Marianne" panose="02000000000000000000" pitchFamily="2" charset="0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xmlns="" id="{ACD990C4-D0A0-FB4C-9C3F-2A9EE1621340}"/>
              </a:ext>
            </a:extLst>
          </p:cNvPr>
          <p:cNvSpPr txBox="1">
            <a:spLocks/>
          </p:cNvSpPr>
          <p:nvPr/>
        </p:nvSpPr>
        <p:spPr>
          <a:xfrm>
            <a:off x="472937" y="2956781"/>
            <a:ext cx="5901359" cy="595890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1200" dirty="0">
              <a:latin typeface="Marianne" panose="02000000000000000000" pitchFamily="2" charset="0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xmlns="" id="{9967945E-375C-7E48-89DC-17859C4DF110}"/>
              </a:ext>
            </a:extLst>
          </p:cNvPr>
          <p:cNvSpPr txBox="1">
            <a:spLocks/>
          </p:cNvSpPr>
          <p:nvPr/>
        </p:nvSpPr>
        <p:spPr>
          <a:xfrm>
            <a:off x="472937" y="3133663"/>
            <a:ext cx="3001301" cy="234141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b="1" dirty="0">
                <a:solidFill>
                  <a:srgbClr val="000091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Fermetures</a:t>
            </a:r>
            <a:endParaRPr lang="fr-FR" b="1" dirty="0">
              <a:latin typeface="Marianne" panose="02000000000000000000" pitchFamily="2" charset="0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xmlns="" id="{3E7A6347-0AAC-3F44-A511-FAD28248E8B8}"/>
              </a:ext>
            </a:extLst>
          </p:cNvPr>
          <p:cNvSpPr txBox="1">
            <a:spLocks/>
          </p:cNvSpPr>
          <p:nvPr/>
        </p:nvSpPr>
        <p:spPr>
          <a:xfrm>
            <a:off x="4143737" y="3429657"/>
            <a:ext cx="2413637" cy="1880622"/>
          </a:xfrm>
          <a:prstGeom prst="rect">
            <a:avLst/>
          </a:prstGeom>
          <a:solidFill>
            <a:srgbClr val="E7E8F5"/>
          </a:solidFill>
        </p:spPr>
        <p:txBody>
          <a:bodyPr lIns="144000" tIns="144000" rIns="144000" bIns="14400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400" b="1" dirty="0">
                <a:solidFill>
                  <a:srgbClr val="E1000F"/>
                </a:solidFill>
                <a:latin typeface="Marianne" panose="02000000000000000000" pitchFamily="2" charset="0"/>
              </a:rPr>
              <a:t>58</a:t>
            </a:r>
            <a:br>
              <a:rPr lang="fr-FR" sz="2400" b="1" dirty="0">
                <a:solidFill>
                  <a:srgbClr val="E1000F"/>
                </a:solidFill>
                <a:latin typeface="Marianne" panose="02000000000000000000" pitchFamily="2" charset="0"/>
              </a:rPr>
            </a:br>
            <a:r>
              <a:rPr lang="fr-FR" sz="1400" b="1" dirty="0">
                <a:solidFill>
                  <a:srgbClr val="E1000F"/>
                </a:solidFill>
                <a:latin typeface="Marianne" panose="02000000000000000000" pitchFamily="2" charset="0"/>
              </a:rPr>
              <a:t>classes </a:t>
            </a:r>
            <a:br>
              <a:rPr lang="fr-FR" sz="1400" b="1" dirty="0">
                <a:solidFill>
                  <a:srgbClr val="E1000F"/>
                </a:solidFill>
                <a:latin typeface="Marianne" panose="02000000000000000000" pitchFamily="2" charset="0"/>
              </a:rPr>
            </a:br>
            <a:r>
              <a:rPr lang="fr-FR" sz="1400" b="1" dirty="0">
                <a:solidFill>
                  <a:srgbClr val="E1000F"/>
                </a:solidFill>
                <a:latin typeface="Marianne" panose="02000000000000000000" pitchFamily="2" charset="0"/>
              </a:rPr>
              <a:t>fermées*</a:t>
            </a:r>
            <a:r>
              <a:rPr lang="fr-FR" sz="1400" dirty="0">
                <a:latin typeface="Marianne" panose="02000000000000000000" pitchFamily="2" charset="0"/>
              </a:rPr>
              <a:t/>
            </a:r>
            <a:br>
              <a:rPr lang="fr-FR" sz="1400" dirty="0">
                <a:latin typeface="Marianne" panose="02000000000000000000" pitchFamily="2" charset="0"/>
              </a:rPr>
            </a:br>
            <a:r>
              <a:rPr lang="fr-FR" sz="1400" dirty="0">
                <a:latin typeface="Marianne" panose="02000000000000000000" pitchFamily="2" charset="0"/>
              </a:rPr>
              <a:t>sur </a:t>
            </a:r>
            <a:r>
              <a:rPr lang="fr-FR" b="1" dirty="0"/>
              <a:t>21199</a:t>
            </a:r>
            <a:r>
              <a:rPr lang="fr-FR" sz="1400" dirty="0">
                <a:latin typeface="Marianne" panose="02000000000000000000" pitchFamily="2" charset="0"/>
              </a:rPr>
              <a:t>,</a:t>
            </a:r>
            <a:r>
              <a:rPr lang="fr-FR" sz="1400" b="1" dirty="0">
                <a:latin typeface="Marianne" panose="02000000000000000000" pitchFamily="2" charset="0"/>
              </a:rPr>
              <a:t> </a:t>
            </a:r>
            <a:br>
              <a:rPr lang="fr-FR" sz="1400" b="1" dirty="0">
                <a:latin typeface="Marianne" panose="02000000000000000000" pitchFamily="2" charset="0"/>
              </a:rPr>
            </a:br>
            <a:r>
              <a:rPr lang="fr-FR" sz="1200" dirty="0">
                <a:latin typeface="Marianne" panose="02000000000000000000" pitchFamily="2" charset="0"/>
              </a:rPr>
              <a:t>soit 0,27</a:t>
            </a:r>
            <a:r>
              <a:rPr lang="fr-FR" sz="1400" b="1" dirty="0">
                <a:latin typeface="Marianne" panose="02000000000000000000" pitchFamily="2" charset="0"/>
              </a:rPr>
              <a:t>%</a:t>
            </a:r>
          </a:p>
          <a:p>
            <a:pPr algn="l"/>
            <a:r>
              <a:rPr lang="fr-FR" sz="800" dirty="0">
                <a:latin typeface="Marianne" panose="02000000000000000000" pitchFamily="2" charset="0"/>
              </a:rPr>
              <a:t>* Pour rappel : le protocole en vigueur demande la fermeture de la classe </a:t>
            </a:r>
            <a:r>
              <a:rPr lang="fr-FR" sz="800" dirty="0">
                <a:latin typeface="Marianne" panose="02000000000000000000" pitchFamily="50" charset="0"/>
              </a:rPr>
              <a:t>dès le  1</a:t>
            </a:r>
            <a:r>
              <a:rPr lang="fr-FR" sz="800" baseline="30000" dirty="0">
                <a:latin typeface="Marianne" panose="02000000000000000000" pitchFamily="50" charset="0"/>
              </a:rPr>
              <a:t>er</a:t>
            </a:r>
            <a:r>
              <a:rPr lang="fr-FR" sz="800" dirty="0">
                <a:latin typeface="Marianne" panose="02000000000000000000" pitchFamily="50" charset="0"/>
              </a:rPr>
              <a:t> cas dans le 1</a:t>
            </a:r>
            <a:r>
              <a:rPr lang="fr-FR" sz="800" baseline="30000" dirty="0">
                <a:latin typeface="Marianne" panose="02000000000000000000" pitchFamily="50" charset="0"/>
              </a:rPr>
              <a:t>er</a:t>
            </a:r>
            <a:r>
              <a:rPr lang="fr-FR" sz="800" dirty="0">
                <a:latin typeface="Marianne" panose="02000000000000000000" pitchFamily="50" charset="0"/>
              </a:rPr>
              <a:t> degré et selon l’avis des autorités de santé dans le secondaire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5249630-FFDF-8446-9A0C-5859D0FC49DB}"/>
              </a:ext>
            </a:extLst>
          </p:cNvPr>
          <p:cNvSpPr/>
          <p:nvPr/>
        </p:nvSpPr>
        <p:spPr>
          <a:xfrm>
            <a:off x="472937" y="3430890"/>
            <a:ext cx="64662" cy="1876081"/>
          </a:xfrm>
          <a:prstGeom prst="rect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Sous-titre 2">
            <a:extLst>
              <a:ext uri="{FF2B5EF4-FFF2-40B4-BE49-F238E27FC236}">
                <a16:creationId xmlns:a16="http://schemas.microsoft.com/office/drawing/2014/main" xmlns="" id="{4FAA0CB0-B697-4244-AE34-F2BD5BB94EB0}"/>
              </a:ext>
            </a:extLst>
          </p:cNvPr>
          <p:cNvSpPr txBox="1">
            <a:spLocks/>
          </p:cNvSpPr>
          <p:nvPr/>
        </p:nvSpPr>
        <p:spPr>
          <a:xfrm>
            <a:off x="472937" y="5357230"/>
            <a:ext cx="5901359" cy="333220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b="1" dirty="0">
                <a:solidFill>
                  <a:srgbClr val="000091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Cas de Covid confirmés</a:t>
            </a:r>
            <a:r>
              <a:rPr lang="fr-FR" dirty="0">
                <a:solidFill>
                  <a:srgbClr val="000091"/>
                </a:solidFill>
                <a:latin typeface="Marianne" panose="02000000000000000000" pitchFamily="2" charset="0"/>
                <a:cs typeface="Arial" panose="020B0604020202020204" pitchFamily="34" charset="0"/>
              </a:rPr>
              <a:t> </a:t>
            </a:r>
            <a:endParaRPr lang="fr-FR" dirty="0">
              <a:latin typeface="Marianne" panose="02000000000000000000" pitchFamily="2" charset="0"/>
            </a:endParaRP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xmlns="" id="{E83A4E47-213B-DC49-A6B2-85FDD3E0D484}"/>
              </a:ext>
            </a:extLst>
          </p:cNvPr>
          <p:cNvGrpSpPr/>
          <p:nvPr/>
        </p:nvGrpSpPr>
        <p:grpSpPr>
          <a:xfrm>
            <a:off x="502885" y="5714177"/>
            <a:ext cx="2802426" cy="1798983"/>
            <a:chOff x="537599" y="6382599"/>
            <a:chExt cx="2802426" cy="1798983"/>
          </a:xfrm>
        </p:grpSpPr>
        <p:sp>
          <p:nvSpPr>
            <p:cNvPr id="20" name="Sous-titre 2">
              <a:extLst>
                <a:ext uri="{FF2B5EF4-FFF2-40B4-BE49-F238E27FC236}">
                  <a16:creationId xmlns:a16="http://schemas.microsoft.com/office/drawing/2014/main" xmlns="" id="{D414B49F-95C0-C149-9589-F05CC3B7F72C}"/>
                </a:ext>
              </a:extLst>
            </p:cNvPr>
            <p:cNvSpPr txBox="1">
              <a:spLocks/>
            </p:cNvSpPr>
            <p:nvPr/>
          </p:nvSpPr>
          <p:spPr>
            <a:xfrm>
              <a:off x="537599" y="6421213"/>
              <a:ext cx="2760237" cy="1760369"/>
            </a:xfrm>
            <a:prstGeom prst="rect">
              <a:avLst/>
            </a:prstGeom>
            <a:solidFill>
              <a:srgbClr val="E7E8F5"/>
            </a:solidFill>
          </p:spPr>
          <p:txBody>
            <a:bodyPr lIns="144000" tIns="36000" rIns="0" bIns="144000" anchor="t" anchorCtr="0"/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r>
                <a:rPr lang="fr-FR" b="1" dirty="0">
                  <a:solidFill>
                    <a:srgbClr val="E1000F"/>
                  </a:solidFill>
                  <a:latin typeface="Marianne" panose="02000000000000000000" pitchFamily="2" charset="0"/>
                </a:rPr>
                <a:t>Élèves</a:t>
              </a:r>
              <a:r>
                <a:rPr lang="fr-FR" sz="2400" b="1" dirty="0">
                  <a:solidFill>
                    <a:srgbClr val="E1000F"/>
                  </a:solidFill>
                  <a:latin typeface="Marianne" panose="02000000000000000000" pitchFamily="2" charset="0"/>
                </a:rPr>
                <a:t> </a:t>
              </a:r>
            </a:p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r>
                <a:rPr lang="fr-FR" sz="2400" b="1" dirty="0">
                  <a:solidFill>
                    <a:srgbClr val="E1000F"/>
                  </a:solidFill>
                  <a:latin typeface="Marianne" panose="02000000000000000000" pitchFamily="2" charset="0"/>
                </a:rPr>
                <a:t>257</a:t>
              </a:r>
            </a:p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r>
                <a:rPr lang="fr-FR" sz="1200" dirty="0">
                  <a:latin typeface="Marianne" panose="02000000000000000000" pitchFamily="2" charset="0"/>
                </a:rPr>
                <a:t>cumul sur les 7 derniers jours</a:t>
              </a:r>
            </a:p>
            <a:p>
              <a:pPr algn="l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fr-FR" sz="1400" b="1" dirty="0">
                  <a:latin typeface="Marianne" panose="02000000000000000000" pitchFamily="2" charset="0"/>
                </a:rPr>
                <a:t>sur 493 185 élèves*</a:t>
              </a:r>
              <a:r>
                <a:rPr lang="fr-FR" sz="1400" dirty="0">
                  <a:latin typeface="Marianne" panose="02000000000000000000" pitchFamily="2" charset="0"/>
                </a:rPr>
                <a:t>,</a:t>
              </a:r>
              <a:r>
                <a:rPr lang="fr-FR" sz="1400" b="1" dirty="0">
                  <a:latin typeface="Marianne" panose="02000000000000000000" pitchFamily="2" charset="0"/>
                </a:rPr>
                <a:t/>
              </a:r>
              <a:br>
                <a:rPr lang="fr-FR" sz="1400" b="1" dirty="0">
                  <a:latin typeface="Marianne" panose="02000000000000000000" pitchFamily="2" charset="0"/>
                </a:rPr>
              </a:br>
              <a:r>
                <a:rPr lang="fr-FR" sz="1200" dirty="0">
                  <a:latin typeface="Marianne" panose="02000000000000000000" pitchFamily="2" charset="0"/>
                </a:rPr>
                <a:t>soit</a:t>
              </a:r>
              <a:r>
                <a:rPr lang="fr-FR" sz="1400" dirty="0">
                  <a:latin typeface="Marianne" panose="02000000000000000000" pitchFamily="2" charset="0"/>
                </a:rPr>
                <a:t> </a:t>
              </a:r>
              <a:r>
                <a:rPr lang="fr-FR" sz="1400" b="1" dirty="0">
                  <a:latin typeface="Marianne" panose="02000000000000000000" pitchFamily="2" charset="0"/>
                </a:rPr>
                <a:t>0,052 %</a:t>
              </a:r>
            </a:p>
            <a:p>
              <a:pPr algn="l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fr-FR" sz="1200" dirty="0">
                  <a:latin typeface="Marianne" panose="02000000000000000000" pitchFamily="2" charset="0"/>
                </a:rPr>
                <a:t>(</a:t>
              </a:r>
              <a:r>
                <a:rPr lang="fr-FR" sz="1200" b="1" dirty="0">
                  <a:solidFill>
                    <a:srgbClr val="E1000F"/>
                  </a:solidFill>
                  <a:latin typeface="Marianne" panose="02000000000000000000" pitchFamily="2" charset="0"/>
                </a:rPr>
                <a:t>-37 </a:t>
              </a:r>
              <a:r>
                <a:rPr lang="fr-FR" sz="1200" dirty="0">
                  <a:latin typeface="Marianne" panose="02000000000000000000" pitchFamily="2" charset="0"/>
                </a:rPr>
                <a:t>en 24 h)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xmlns="" id="{FF97D56A-64E4-7343-B792-550622AA54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93925" y="6382599"/>
              <a:ext cx="546100" cy="571500"/>
            </a:xfrm>
            <a:prstGeom prst="rect">
              <a:avLst/>
            </a:prstGeom>
          </p:spPr>
        </p:pic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xmlns="" id="{7E2F2B67-265A-C244-BA2F-94CEE4EECB52}"/>
              </a:ext>
            </a:extLst>
          </p:cNvPr>
          <p:cNvGrpSpPr/>
          <p:nvPr/>
        </p:nvGrpSpPr>
        <p:grpSpPr>
          <a:xfrm>
            <a:off x="3524142" y="5467485"/>
            <a:ext cx="2914068" cy="2042664"/>
            <a:chOff x="3524142" y="6588906"/>
            <a:chExt cx="2914068" cy="2042664"/>
          </a:xfrm>
        </p:grpSpPr>
        <p:sp>
          <p:nvSpPr>
            <p:cNvPr id="28" name="Sous-titre 2">
              <a:extLst>
                <a:ext uri="{FF2B5EF4-FFF2-40B4-BE49-F238E27FC236}">
                  <a16:creationId xmlns:a16="http://schemas.microsoft.com/office/drawing/2014/main" xmlns="" id="{3B5720E9-D32A-0D40-BB30-9360D2453CD5}"/>
                </a:ext>
              </a:extLst>
            </p:cNvPr>
            <p:cNvSpPr txBox="1">
              <a:spLocks/>
            </p:cNvSpPr>
            <p:nvPr/>
          </p:nvSpPr>
          <p:spPr>
            <a:xfrm>
              <a:off x="3524142" y="6871201"/>
              <a:ext cx="2850154" cy="1760369"/>
            </a:xfrm>
            <a:prstGeom prst="rect">
              <a:avLst/>
            </a:prstGeom>
            <a:solidFill>
              <a:srgbClr val="E7E8F5"/>
            </a:solidFill>
          </p:spPr>
          <p:txBody>
            <a:bodyPr lIns="144000" tIns="36000" rIns="0" bIns="144000" anchor="t" anchorCtr="0"/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fr-FR" b="1" dirty="0">
                  <a:solidFill>
                    <a:srgbClr val="E1000F"/>
                  </a:solidFill>
                  <a:latin typeface="Marianne" panose="02000000000000000000" pitchFamily="2" charset="0"/>
                </a:rPr>
                <a:t>Personnels</a:t>
              </a:r>
              <a:r>
                <a:rPr lang="fr-FR" sz="2400" b="1" dirty="0">
                  <a:solidFill>
                    <a:srgbClr val="E1000F"/>
                  </a:solidFill>
                  <a:latin typeface="Marianne" panose="02000000000000000000" pitchFamily="2" charset="0"/>
                </a:rPr>
                <a:t> </a:t>
              </a:r>
            </a:p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r>
                <a:rPr lang="fr-FR" sz="2400" b="1" dirty="0">
                  <a:solidFill>
                    <a:srgbClr val="E1000F"/>
                  </a:solidFill>
                  <a:latin typeface="Marianne" panose="02000000000000000000" pitchFamily="2" charset="0"/>
                </a:rPr>
                <a:t>13</a:t>
              </a:r>
              <a:br>
                <a:rPr lang="fr-FR" sz="2400" b="1" dirty="0">
                  <a:solidFill>
                    <a:srgbClr val="E1000F"/>
                  </a:solidFill>
                  <a:latin typeface="Marianne" panose="02000000000000000000" pitchFamily="2" charset="0"/>
                </a:rPr>
              </a:br>
              <a:r>
                <a:rPr lang="fr-FR" sz="1200" dirty="0">
                  <a:latin typeface="Marianne" panose="02000000000000000000" pitchFamily="2" charset="0"/>
                </a:rPr>
                <a:t>cumul sur les 7 derniers jours</a:t>
              </a:r>
              <a:endParaRPr lang="fr-FR" sz="1200" dirty="0">
                <a:solidFill>
                  <a:srgbClr val="E1000F"/>
                </a:solidFill>
                <a:latin typeface="Marianne" panose="02000000000000000000" pitchFamily="2" charset="0"/>
              </a:endParaRPr>
            </a:p>
            <a:p>
              <a:pPr algn="l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fr-FR" sz="1400" b="1" dirty="0">
                  <a:latin typeface="Marianne" panose="02000000000000000000" pitchFamily="2" charset="0"/>
                </a:rPr>
                <a:t>sur 47 800 personnels*</a:t>
              </a:r>
              <a:r>
                <a:rPr lang="fr-FR" sz="1400" dirty="0">
                  <a:latin typeface="Marianne" panose="02000000000000000000" pitchFamily="2" charset="0"/>
                </a:rPr>
                <a:t>,</a:t>
              </a:r>
              <a:r>
                <a:rPr lang="fr-FR" sz="1400" b="1" dirty="0">
                  <a:latin typeface="Marianne" panose="02000000000000000000" pitchFamily="2" charset="0"/>
                </a:rPr>
                <a:t/>
              </a:r>
              <a:br>
                <a:rPr lang="fr-FR" sz="1400" b="1" dirty="0">
                  <a:latin typeface="Marianne" panose="02000000000000000000" pitchFamily="2" charset="0"/>
                </a:rPr>
              </a:br>
              <a:r>
                <a:rPr lang="fr-FR" sz="1200" dirty="0">
                  <a:latin typeface="Marianne" panose="02000000000000000000" pitchFamily="2" charset="0"/>
                </a:rPr>
                <a:t>soit</a:t>
              </a:r>
              <a:r>
                <a:rPr lang="fr-FR" sz="1400" dirty="0">
                  <a:latin typeface="Marianne" panose="02000000000000000000" pitchFamily="2" charset="0"/>
                </a:rPr>
                <a:t> </a:t>
              </a:r>
              <a:r>
                <a:rPr lang="fr-FR" sz="1400" b="1" dirty="0">
                  <a:latin typeface="Marianne" panose="02000000000000000000" pitchFamily="2" charset="0"/>
                </a:rPr>
                <a:t>0,03%</a:t>
              </a:r>
            </a:p>
            <a:p>
              <a:pPr algn="l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fr-FR" sz="1200" dirty="0">
                  <a:latin typeface="Marianne" panose="02000000000000000000" pitchFamily="2" charset="0"/>
                </a:rPr>
                <a:t>(</a:t>
              </a:r>
              <a:r>
                <a:rPr lang="fr-FR" sz="1200" b="1" dirty="0">
                  <a:solidFill>
                    <a:srgbClr val="E1000F"/>
                  </a:solidFill>
                  <a:latin typeface="Marianne" panose="02000000000000000000" pitchFamily="2" charset="0"/>
                </a:rPr>
                <a:t>+5 </a:t>
              </a:r>
              <a:r>
                <a:rPr lang="fr-FR" sz="1200" dirty="0">
                  <a:latin typeface="Marianne" panose="02000000000000000000" pitchFamily="2" charset="0"/>
                </a:rPr>
                <a:t>en 24 h)</a:t>
              </a:r>
            </a:p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endParaRPr lang="fr-FR" sz="1400" b="1" dirty="0">
                <a:solidFill>
                  <a:srgbClr val="E1000F"/>
                </a:solidFill>
                <a:latin typeface="Marianne" panose="02000000000000000000" pitchFamily="2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4ADED8EB-4698-694F-BF45-305118E6FFCC}"/>
                </a:ext>
              </a:extLst>
            </p:cNvPr>
            <p:cNvSpPr/>
            <p:nvPr/>
          </p:nvSpPr>
          <p:spPr>
            <a:xfrm>
              <a:off x="3528123" y="6868983"/>
              <a:ext cx="61457" cy="1760369"/>
            </a:xfrm>
            <a:prstGeom prst="rect">
              <a:avLst/>
            </a:prstGeom>
            <a:solidFill>
              <a:srgbClr val="0000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xmlns="" id="{82FA1B07-E3F6-7A48-9928-9518858D29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92110" y="6588906"/>
              <a:ext cx="546100" cy="812800"/>
            </a:xfrm>
            <a:prstGeom prst="rect">
              <a:avLst/>
            </a:prstGeom>
          </p:spPr>
        </p:pic>
      </p:grpSp>
      <p:sp>
        <p:nvSpPr>
          <p:cNvPr id="23" name="Sous-titre 2">
            <a:extLst>
              <a:ext uri="{FF2B5EF4-FFF2-40B4-BE49-F238E27FC236}">
                <a16:creationId xmlns:a16="http://schemas.microsoft.com/office/drawing/2014/main" xmlns="" id="{6B0FCB30-3E6F-1741-951C-C3AD73C964FD}"/>
              </a:ext>
            </a:extLst>
          </p:cNvPr>
          <p:cNvSpPr txBox="1">
            <a:spLocks/>
          </p:cNvSpPr>
          <p:nvPr/>
        </p:nvSpPr>
        <p:spPr>
          <a:xfrm>
            <a:off x="471987" y="7572003"/>
            <a:ext cx="5966224" cy="288480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800" dirty="0">
                <a:latin typeface="Marianne" panose="02000000000000000000" pitchFamily="2" charset="0"/>
              </a:rPr>
              <a:t>Les élèves tenus de rester à leur domicile bénéficient de la continuité pédagogique assurée par leurs professeurs.</a:t>
            </a:r>
            <a:br>
              <a:rPr lang="fr-FR" sz="800" dirty="0">
                <a:latin typeface="Marianne" panose="02000000000000000000" pitchFamily="2" charset="0"/>
              </a:rPr>
            </a:br>
            <a:r>
              <a:rPr lang="fr-FR" sz="800" dirty="0">
                <a:latin typeface="Marianne" panose="02000000000000000000" pitchFamily="2" charset="0"/>
              </a:rPr>
              <a:t>* </a:t>
            </a:r>
            <a:r>
              <a:rPr lang="fr-FR" sz="800" i="1" dirty="0">
                <a:latin typeface="Marianne" panose="02000000000000000000" pitchFamily="2" charset="0"/>
              </a:rPr>
              <a:t>Chiffres basés sur la </a:t>
            </a:r>
            <a:r>
              <a:rPr lang="fr-FR" sz="800" i="1">
                <a:latin typeface="Marianne" panose="02000000000000000000" pitchFamily="2" charset="0"/>
              </a:rPr>
              <a:t>déclaration volontaire </a:t>
            </a:r>
            <a:r>
              <a:rPr lang="fr-FR" sz="800" i="1" dirty="0">
                <a:latin typeface="Marianne" panose="02000000000000000000" pitchFamily="2" charset="0"/>
              </a:rPr>
              <a:t>des intéressés dans le respect de la confidentialité médicale.</a:t>
            </a:r>
          </a:p>
          <a:p>
            <a:pPr algn="l"/>
            <a:endParaRPr lang="fr-FR" sz="800" dirty="0">
              <a:latin typeface="Marianne" panose="02000000000000000000" pitchFamily="2" charset="0"/>
            </a:endParaRPr>
          </a:p>
          <a:p>
            <a:pPr algn="l"/>
            <a:endParaRPr lang="fr-FR" sz="800" dirty="0">
              <a:latin typeface="Marianne" panose="02000000000000000000" pitchFamily="2" charset="0"/>
            </a:endParaRP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xmlns="" id="{79DCB70E-5F3A-9142-A144-6BD563E682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1084" y="2944430"/>
            <a:ext cx="1282700" cy="7747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C6C2520C-A26A-2E4F-BD70-C658469055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4374" y="2913116"/>
            <a:ext cx="1143000" cy="939800"/>
          </a:xfrm>
          <a:prstGeom prst="rect">
            <a:avLst/>
          </a:prstGeom>
        </p:spPr>
      </p:pic>
      <p:sp>
        <p:nvSpPr>
          <p:cNvPr id="22" name="Espace réservé du pied de page 3">
            <a:extLst>
              <a:ext uri="{FF2B5EF4-FFF2-40B4-BE49-F238E27FC236}">
                <a16:creationId xmlns:a16="http://schemas.microsoft.com/office/drawing/2014/main" xmlns="" id="{CCA9D450-645F-7149-8576-F7E005803F3F}"/>
              </a:ext>
            </a:extLst>
          </p:cNvPr>
          <p:cNvSpPr txBox="1">
            <a:spLocks/>
          </p:cNvSpPr>
          <p:nvPr/>
        </p:nvSpPr>
        <p:spPr>
          <a:xfrm>
            <a:off x="520261" y="8243963"/>
            <a:ext cx="5915025" cy="5621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900" b="1" baseline="0" dirty="0">
              <a:latin typeface="Marianne" panose="02000000000000000000" pitchFamily="50" charset="0"/>
            </a:endParaRPr>
          </a:p>
        </p:txBody>
      </p:sp>
      <p:sp>
        <p:nvSpPr>
          <p:cNvPr id="31" name="Espace réservé du pied de page 3">
            <a:extLst>
              <a:ext uri="{FF2B5EF4-FFF2-40B4-BE49-F238E27FC236}">
                <a16:creationId xmlns:a16="http://schemas.microsoft.com/office/drawing/2014/main" xmlns="" id="{2C1B4084-232B-344B-9CF1-7808B78FB94F}"/>
              </a:ext>
            </a:extLst>
          </p:cNvPr>
          <p:cNvSpPr txBox="1">
            <a:spLocks/>
          </p:cNvSpPr>
          <p:nvPr/>
        </p:nvSpPr>
        <p:spPr>
          <a:xfrm rot="16200000">
            <a:off x="-1509817" y="7656571"/>
            <a:ext cx="3690357" cy="11934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600" baseline="0" dirty="0">
                <a:latin typeface="Marianne" panose="02000000000000000000" pitchFamily="2" charset="0"/>
              </a:rPr>
              <a:t>Sources : Ministère de l’Éducation nationale, de la Jeunesse et des Sports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37117936-E6EE-654C-9B14-9BC755C9ABDB}"/>
              </a:ext>
            </a:extLst>
          </p:cNvPr>
          <p:cNvSpPr/>
          <p:nvPr/>
        </p:nvSpPr>
        <p:spPr>
          <a:xfrm>
            <a:off x="465871" y="8488700"/>
            <a:ext cx="61457" cy="737857"/>
          </a:xfrm>
          <a:prstGeom prst="rect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A57D807A-D89F-5044-8F5E-5AA08D3D2E8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75637" y="7881325"/>
            <a:ext cx="355769" cy="627827"/>
          </a:xfrm>
          <a:prstGeom prst="rect">
            <a:avLst/>
          </a:prstGeom>
        </p:spPr>
      </p:pic>
      <p:sp>
        <p:nvSpPr>
          <p:cNvPr id="32" name="Sous-titre 2">
            <a:extLst>
              <a:ext uri="{FF2B5EF4-FFF2-40B4-BE49-F238E27FC236}">
                <a16:creationId xmlns:a16="http://schemas.microsoft.com/office/drawing/2014/main" xmlns="" id="{B487C43A-DE9F-A940-97A6-9D2C9DA49941}"/>
              </a:ext>
            </a:extLst>
          </p:cNvPr>
          <p:cNvSpPr txBox="1">
            <a:spLocks/>
          </p:cNvSpPr>
          <p:nvPr/>
        </p:nvSpPr>
        <p:spPr>
          <a:xfrm>
            <a:off x="5104572" y="1261672"/>
            <a:ext cx="1269724" cy="462360"/>
          </a:xfrm>
          <a:prstGeom prst="rect">
            <a:avLst/>
          </a:prstGeom>
          <a:solidFill>
            <a:srgbClr val="000091"/>
          </a:solidFill>
        </p:spPr>
        <p:txBody>
          <a:bodyPr lIns="144000" tIns="144000" rIns="144000" bIns="14400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>
                <a:solidFill>
                  <a:schemeClr val="bg1"/>
                </a:solidFill>
                <a:latin typeface="Marianne ExtraBold" panose="02000000000000000000" pitchFamily="2" charset="0"/>
                <a:cs typeface="Arial" panose="020B0604020202020204" pitchFamily="34" charset="0"/>
              </a:rPr>
              <a:t>COVID-19</a:t>
            </a:r>
          </a:p>
        </p:txBody>
      </p:sp>
      <p:sp>
        <p:nvSpPr>
          <p:cNvPr id="33" name="Sous-titre 2">
            <a:extLst>
              <a:ext uri="{FF2B5EF4-FFF2-40B4-BE49-F238E27FC236}">
                <a16:creationId xmlns:a16="http://schemas.microsoft.com/office/drawing/2014/main" xmlns="" id="{5E999E8C-8445-4B40-84DB-F7CAC09BF467}"/>
              </a:ext>
            </a:extLst>
          </p:cNvPr>
          <p:cNvSpPr txBox="1">
            <a:spLocks/>
          </p:cNvSpPr>
          <p:nvPr/>
        </p:nvSpPr>
        <p:spPr>
          <a:xfrm>
            <a:off x="537599" y="8190855"/>
            <a:ext cx="2385593" cy="531882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1400" b="1" dirty="0">
              <a:solidFill>
                <a:srgbClr val="000091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fr-FR" sz="1400" b="1" dirty="0">
              <a:solidFill>
                <a:srgbClr val="000091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fr-FR" sz="1400" b="1" dirty="0">
              <a:solidFill>
                <a:srgbClr val="000091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fr-FR" sz="1400" b="1" dirty="0">
              <a:solidFill>
                <a:srgbClr val="000091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fr-FR" sz="1400" b="1" dirty="0">
              <a:solidFill>
                <a:srgbClr val="000091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fr-FR" sz="1400" b="1" dirty="0">
              <a:solidFill>
                <a:srgbClr val="000091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fr-FR" sz="1400" b="1" dirty="0">
              <a:solidFill>
                <a:srgbClr val="000091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fr-FR" sz="1400" b="1" dirty="0">
              <a:solidFill>
                <a:srgbClr val="000091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fr-FR" sz="1400" b="1" dirty="0">
              <a:solidFill>
                <a:srgbClr val="000091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fr-FR" sz="1400" b="1" dirty="0">
              <a:solidFill>
                <a:srgbClr val="000091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fr-FR" sz="1400" b="1" dirty="0">
              <a:solidFill>
                <a:srgbClr val="000091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fr-FR" sz="1400" b="1" dirty="0">
              <a:solidFill>
                <a:srgbClr val="000091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fr-FR" sz="1400" b="1" dirty="0">
                <a:solidFill>
                  <a:srgbClr val="000091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Tests salivaires pour</a:t>
            </a:r>
            <a:br>
              <a:rPr lang="fr-FR" sz="1400" b="1" dirty="0">
                <a:solidFill>
                  <a:srgbClr val="000091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b="1" dirty="0">
                <a:solidFill>
                  <a:srgbClr val="000091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les élèves et les personnels du lundi 13 au lundi 20 </a:t>
            </a:r>
            <a:r>
              <a:rPr lang="fr-FR" b="1" dirty="0">
                <a:solidFill>
                  <a:srgbClr val="000091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b="1" dirty="0">
                <a:solidFill>
                  <a:srgbClr val="000091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1000" b="1" dirty="0">
              <a:solidFill>
                <a:srgbClr val="000091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4ADED8EB-4698-694F-BF45-305118E6FFCC}"/>
              </a:ext>
            </a:extLst>
          </p:cNvPr>
          <p:cNvSpPr/>
          <p:nvPr/>
        </p:nvSpPr>
        <p:spPr>
          <a:xfrm>
            <a:off x="471986" y="5752791"/>
            <a:ext cx="61457" cy="1760369"/>
          </a:xfrm>
          <a:prstGeom prst="rect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Sous-titre 2">
            <a:extLst>
              <a:ext uri="{FF2B5EF4-FFF2-40B4-BE49-F238E27FC236}">
                <a16:creationId xmlns:a16="http://schemas.microsoft.com/office/drawing/2014/main" xmlns="" id="{42F62202-43A3-AA4B-8B8C-CABAFE160DBA}"/>
              </a:ext>
            </a:extLst>
          </p:cNvPr>
          <p:cNvSpPr txBox="1">
            <a:spLocks/>
          </p:cNvSpPr>
          <p:nvPr/>
        </p:nvSpPr>
        <p:spPr>
          <a:xfrm>
            <a:off x="3582665" y="8511529"/>
            <a:ext cx="2785402" cy="732778"/>
          </a:xfrm>
          <a:prstGeom prst="rect">
            <a:avLst/>
          </a:prstGeom>
          <a:solidFill>
            <a:srgbClr val="E7E8F5"/>
          </a:solidFill>
        </p:spPr>
        <p:txBody>
          <a:bodyPr lIns="144000" tIns="144000" rIns="144000" bIns="14400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20"/>
              </a:lnSpc>
              <a:spcBef>
                <a:spcPts val="0"/>
              </a:spcBef>
            </a:pPr>
            <a:r>
              <a:rPr lang="fr-FR" sz="1200" b="1" dirty="0">
                <a:solidFill>
                  <a:srgbClr val="E1000F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269 </a:t>
            </a:r>
            <a:r>
              <a:rPr lang="fr-FR" sz="1000" dirty="0">
                <a:latin typeface="Marianne" panose="02000000000000000000" pitchFamily="2" charset="0"/>
              </a:rPr>
              <a:t>établissements ont proposé un parcours vaccinal aux élèves sur 368 collèges et lycées</a:t>
            </a:r>
            <a:endParaRPr lang="fr-FR" sz="1000" dirty="0"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296EAAC6-6C6A-0F45-9139-64CFF34BE90D}"/>
              </a:ext>
            </a:extLst>
          </p:cNvPr>
          <p:cNvSpPr/>
          <p:nvPr/>
        </p:nvSpPr>
        <p:spPr>
          <a:xfrm>
            <a:off x="3524142" y="8511529"/>
            <a:ext cx="61457" cy="737857"/>
          </a:xfrm>
          <a:prstGeom prst="rect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Sous-titre 2">
            <a:extLst>
              <a:ext uri="{FF2B5EF4-FFF2-40B4-BE49-F238E27FC236}">
                <a16:creationId xmlns:a16="http://schemas.microsoft.com/office/drawing/2014/main" xmlns="" id="{857EF3ED-9432-3D4E-8B45-693CE1755EB4}"/>
              </a:ext>
            </a:extLst>
          </p:cNvPr>
          <p:cNvSpPr txBox="1">
            <a:spLocks/>
          </p:cNvSpPr>
          <p:nvPr/>
        </p:nvSpPr>
        <p:spPr>
          <a:xfrm>
            <a:off x="3524142" y="8005427"/>
            <a:ext cx="2746029" cy="443049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400" b="1" dirty="0">
                <a:solidFill>
                  <a:srgbClr val="000091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Offre vaccinale pour les élèves de 12 ans et plus</a:t>
            </a:r>
            <a:r>
              <a:rPr lang="fr-FR" b="1" dirty="0">
                <a:solidFill>
                  <a:srgbClr val="000091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b="1" dirty="0">
                <a:solidFill>
                  <a:srgbClr val="000091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b="1" dirty="0">
                <a:solidFill>
                  <a:srgbClr val="000091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depuis le jeudi 2 septembre 2021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7F660757-3725-7845-948E-79B3B2D18A68}"/>
              </a:ext>
            </a:extLst>
          </p:cNvPr>
          <p:cNvSpPr/>
          <p:nvPr/>
        </p:nvSpPr>
        <p:spPr>
          <a:xfrm>
            <a:off x="4142261" y="3430890"/>
            <a:ext cx="64662" cy="1876081"/>
          </a:xfrm>
          <a:prstGeom prst="rect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2EA7B0A2-392A-F642-8908-AA14F147E5C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0254865">
            <a:off x="6049597" y="8019126"/>
            <a:ext cx="504206" cy="50420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72937" y="9379135"/>
            <a:ext cx="5846968" cy="276166"/>
          </a:xfrm>
          <a:prstGeom prst="rect">
            <a:avLst/>
          </a:prstGeom>
          <a:solidFill>
            <a:srgbClr val="E7E8F5"/>
          </a:solidFill>
        </p:spPr>
        <p:txBody>
          <a:bodyPr lIns="144000" tIns="144000" rIns="144000" bIns="144000" anchor="ctr"/>
          <a:lstStyle>
            <a:defPPr>
              <a:defRPr lang="fr-FR"/>
            </a:defPPr>
            <a:lvl1pPr marL="228600" indent="0" defTabSz="6858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None/>
              <a:defRPr sz="900"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  <a:lvl2pPr marL="3429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/>
            </a:lvl2pPr>
            <a:lvl3pPr marL="6858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/>
            </a:lvl3pPr>
            <a:lvl4pPr marL="10287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4pPr>
            <a:lvl5pPr marL="13716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5pPr>
            <a:lvl6pPr marL="17145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6pPr>
            <a:lvl7pPr marL="20574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7pPr>
            <a:lvl8pPr marL="24003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8pPr>
            <a:lvl9pPr marL="27432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9pPr>
          </a:lstStyle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Retrouvez toutes les données officielles </a:t>
            </a:r>
            <a:r>
              <a:rPr lang="fr-FR" b="1" dirty="0"/>
              <a:t>:  </a:t>
            </a:r>
            <a:r>
              <a:rPr lang="fr-FR" b="1" dirty="0">
                <a:hlinkClick r:id="rId9"/>
              </a:rPr>
              <a:t>https://dashboard.covid19.data.gouv.fr/suivi-vaccination?location=FRA</a:t>
            </a:r>
            <a:r>
              <a:rPr lang="fr-FR" b="1" dirty="0"/>
              <a:t> </a:t>
            </a:r>
            <a:endParaRPr lang="fr-FR" b="1" dirty="0">
              <a:solidFill>
                <a:srgbClr val="00009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296EAAC6-6C6A-0F45-9139-64CFF34BE90D}"/>
              </a:ext>
            </a:extLst>
          </p:cNvPr>
          <p:cNvSpPr/>
          <p:nvPr/>
        </p:nvSpPr>
        <p:spPr>
          <a:xfrm>
            <a:off x="459270" y="9375724"/>
            <a:ext cx="56256" cy="282697"/>
          </a:xfrm>
          <a:prstGeom prst="rect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43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920" y="3152740"/>
            <a:ext cx="5245202" cy="5774732"/>
          </a:xfrm>
          <a:prstGeom prst="rect">
            <a:avLst/>
          </a:prstGeom>
        </p:spPr>
      </p:pic>
      <p:sp>
        <p:nvSpPr>
          <p:cNvPr id="17" name="Sous-titre 2">
            <a:extLst>
              <a:ext uri="{FF2B5EF4-FFF2-40B4-BE49-F238E27FC236}">
                <a16:creationId xmlns:a16="http://schemas.microsoft.com/office/drawing/2014/main" xmlns="" id="{74355899-D606-4048-8DBD-A9C8736FDD9F}"/>
              </a:ext>
            </a:extLst>
          </p:cNvPr>
          <p:cNvSpPr txBox="1">
            <a:spLocks/>
          </p:cNvSpPr>
          <p:nvPr/>
        </p:nvSpPr>
        <p:spPr>
          <a:xfrm>
            <a:off x="252486" y="2258498"/>
            <a:ext cx="6474657" cy="1207273"/>
          </a:xfrm>
          <a:prstGeom prst="rect">
            <a:avLst/>
          </a:prstGeom>
          <a:noFill/>
        </p:spPr>
        <p:txBody>
          <a:bodyPr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dirty="0">
                <a:latin typeface="Marianne" panose="02000000000000000000" pitchFamily="2" charset="0"/>
              </a:rPr>
              <a:t>COMMUNIQUÉ DE PRESSE DU VENDREDI </a:t>
            </a:r>
            <a:r>
              <a:rPr lang="fr-FR" sz="1200" dirty="0" smtClean="0">
                <a:latin typeface="Marianne" panose="02000000000000000000" pitchFamily="2" charset="0"/>
              </a:rPr>
              <a:t>1</a:t>
            </a:r>
            <a:r>
              <a:rPr lang="fr-FR" sz="1200" baseline="30000" dirty="0" smtClean="0">
                <a:latin typeface="Marianne" panose="02000000000000000000" pitchFamily="2" charset="0"/>
              </a:rPr>
              <a:t>er</a:t>
            </a:r>
            <a:r>
              <a:rPr lang="fr-FR" sz="1200" dirty="0" smtClean="0">
                <a:latin typeface="Marianne" panose="02000000000000000000" pitchFamily="2" charset="0"/>
              </a:rPr>
              <a:t> OCTOBRE 2021</a:t>
            </a:r>
            <a:endParaRPr lang="fr-FR" sz="1200" dirty="0">
              <a:latin typeface="Marianne" panose="02000000000000000000" pitchFamily="2" charset="0"/>
            </a:endParaRPr>
          </a:p>
          <a:p>
            <a:r>
              <a:rPr lang="fr-FR" b="1" dirty="0">
                <a:solidFill>
                  <a:srgbClr val="000091"/>
                </a:solidFill>
                <a:latin typeface="Marianne" panose="02000000000000000000" pitchFamily="2" charset="0"/>
              </a:rPr>
              <a:t>FERMETURES D’ÉCOLES ET ÉTABLISSEMENTS SCOLAIRES PAR DÉPARTEMENT</a:t>
            </a:r>
            <a:br>
              <a:rPr lang="fr-FR" b="1" dirty="0">
                <a:solidFill>
                  <a:srgbClr val="000091"/>
                </a:solidFill>
                <a:latin typeface="Marianne" panose="02000000000000000000" pitchFamily="2" charset="0"/>
              </a:rPr>
            </a:br>
            <a:r>
              <a:rPr lang="fr-FR" sz="1200" dirty="0">
                <a:solidFill>
                  <a:srgbClr val="000091"/>
                </a:solidFill>
                <a:latin typeface="Marianne" panose="02000000000000000000" pitchFamily="2" charset="0"/>
              </a:rPr>
              <a:t>Données arrêtées au jeudi à 13 h </a:t>
            </a:r>
            <a:endParaRPr lang="fr-FR" sz="1200" cap="all" dirty="0">
              <a:latin typeface="Marianne" panose="02000000000000000000" pitchFamily="2" charset="0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xmlns="" id="{1E67F66A-DC7E-C347-9B93-B48F9725157E}"/>
              </a:ext>
            </a:extLst>
          </p:cNvPr>
          <p:cNvSpPr txBox="1">
            <a:spLocks/>
          </p:cNvSpPr>
          <p:nvPr/>
        </p:nvSpPr>
        <p:spPr>
          <a:xfrm>
            <a:off x="5104572" y="1651445"/>
            <a:ext cx="1269724" cy="462360"/>
          </a:xfrm>
          <a:prstGeom prst="rect">
            <a:avLst/>
          </a:prstGeom>
          <a:solidFill>
            <a:srgbClr val="000091"/>
          </a:solidFill>
        </p:spPr>
        <p:txBody>
          <a:bodyPr lIns="144000" tIns="144000" rIns="144000" bIns="14400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>
                <a:solidFill>
                  <a:schemeClr val="bg1"/>
                </a:solidFill>
                <a:latin typeface="Marianne ExtraBold" panose="02000000000000000000" pitchFamily="2" charset="0"/>
                <a:cs typeface="Arial" panose="020B0604020202020204" pitchFamily="34" charset="0"/>
              </a:rPr>
              <a:t>COVID-19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xmlns="" id="{6D2EF101-18D4-0146-A2C8-35E6BA28316A}"/>
              </a:ext>
            </a:extLst>
          </p:cNvPr>
          <p:cNvGrpSpPr/>
          <p:nvPr/>
        </p:nvGrpSpPr>
        <p:grpSpPr>
          <a:xfrm>
            <a:off x="535676" y="3950757"/>
            <a:ext cx="1139521" cy="1446966"/>
            <a:chOff x="346899" y="3239416"/>
            <a:chExt cx="1139521" cy="1446966"/>
          </a:xfrm>
        </p:grpSpPr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xmlns="" id="{C8FBA086-EE66-3F42-A9AF-CC3EE415B3EB}"/>
                </a:ext>
              </a:extLst>
            </p:cNvPr>
            <p:cNvSpPr/>
            <p:nvPr/>
          </p:nvSpPr>
          <p:spPr>
            <a:xfrm>
              <a:off x="474379" y="4187643"/>
              <a:ext cx="137422" cy="137422"/>
            </a:xfrm>
            <a:prstGeom prst="ellipse">
              <a:avLst/>
            </a:prstGeom>
            <a:solidFill>
              <a:srgbClr val="E100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xmlns="" id="{14C0B596-7E18-4D4B-B09F-DC0CB3803EB1}"/>
                </a:ext>
              </a:extLst>
            </p:cNvPr>
            <p:cNvSpPr/>
            <p:nvPr/>
          </p:nvSpPr>
          <p:spPr>
            <a:xfrm>
              <a:off x="506960" y="4062372"/>
              <a:ext cx="72260" cy="72260"/>
            </a:xfrm>
            <a:prstGeom prst="ellipse">
              <a:avLst/>
            </a:prstGeom>
            <a:solidFill>
              <a:srgbClr val="E100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xmlns="" id="{65C9479E-790B-4741-B113-E3962DE19974}"/>
                </a:ext>
              </a:extLst>
            </p:cNvPr>
            <p:cNvSpPr/>
            <p:nvPr/>
          </p:nvSpPr>
          <p:spPr>
            <a:xfrm>
              <a:off x="420133" y="4368003"/>
              <a:ext cx="239312" cy="239312"/>
            </a:xfrm>
            <a:prstGeom prst="ellipse">
              <a:avLst/>
            </a:prstGeom>
            <a:solidFill>
              <a:srgbClr val="E100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Sous-titre 2">
              <a:extLst>
                <a:ext uri="{FF2B5EF4-FFF2-40B4-BE49-F238E27FC236}">
                  <a16:creationId xmlns:a16="http://schemas.microsoft.com/office/drawing/2014/main" xmlns="" id="{C239902B-43F7-9C4A-A2E0-E4F74F51AE3F}"/>
                </a:ext>
              </a:extLst>
            </p:cNvPr>
            <p:cNvSpPr txBox="1">
              <a:spLocks/>
            </p:cNvSpPr>
            <p:nvPr/>
          </p:nvSpPr>
          <p:spPr>
            <a:xfrm>
              <a:off x="736979" y="4051862"/>
              <a:ext cx="699924" cy="83377"/>
            </a:xfrm>
            <a:prstGeom prst="rect">
              <a:avLst/>
            </a:prstGeom>
            <a:noFill/>
          </p:spPr>
          <p:txBody>
            <a:bodyPr lIns="0" tIns="0" rIns="0" bIns="0" anchor="t" anchorCtr="0"/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fr-FR" sz="600" b="1" dirty="0">
                  <a:solidFill>
                    <a:srgbClr val="E1000F"/>
                  </a:solidFill>
                  <a:latin typeface="Marianne" panose="02000000000000000000" pitchFamily="2" charset="0"/>
                  <a:cs typeface="Arial" panose="020B0604020202020204" pitchFamily="34" charset="0"/>
                </a:rPr>
                <a:t>&lt; 5</a:t>
              </a:r>
              <a:endParaRPr lang="fr-FR" sz="600" b="1" dirty="0">
                <a:solidFill>
                  <a:srgbClr val="E1000F"/>
                </a:solidFill>
                <a:latin typeface="Marianne" panose="02000000000000000000" pitchFamily="2" charset="0"/>
              </a:endParaRPr>
            </a:p>
          </p:txBody>
        </p:sp>
        <p:sp>
          <p:nvSpPr>
            <p:cNvPr id="33" name="Sous-titre 2">
              <a:extLst>
                <a:ext uri="{FF2B5EF4-FFF2-40B4-BE49-F238E27FC236}">
                  <a16:creationId xmlns:a16="http://schemas.microsoft.com/office/drawing/2014/main" xmlns="" id="{4861C9A9-02A4-674C-9843-3451C64249F8}"/>
                </a:ext>
              </a:extLst>
            </p:cNvPr>
            <p:cNvSpPr txBox="1">
              <a:spLocks/>
            </p:cNvSpPr>
            <p:nvPr/>
          </p:nvSpPr>
          <p:spPr>
            <a:xfrm>
              <a:off x="728662" y="4218741"/>
              <a:ext cx="726696" cy="103288"/>
            </a:xfrm>
            <a:prstGeom prst="rect">
              <a:avLst/>
            </a:prstGeom>
            <a:noFill/>
          </p:spPr>
          <p:txBody>
            <a:bodyPr lIns="0" tIns="0" rIns="0" bIns="0" anchor="t" anchorCtr="0"/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fr-FR" sz="600" b="1" dirty="0">
                  <a:solidFill>
                    <a:srgbClr val="E1000F"/>
                  </a:solidFill>
                  <a:latin typeface="Marianne" panose="02000000000000000000" pitchFamily="2" charset="0"/>
                  <a:cs typeface="Arial" panose="020B0604020202020204" pitchFamily="34" charset="0"/>
                </a:rPr>
                <a:t>entre 5 et 20</a:t>
              </a:r>
              <a:endParaRPr lang="fr-FR" sz="600" b="1" dirty="0">
                <a:solidFill>
                  <a:srgbClr val="E1000F"/>
                </a:solidFill>
                <a:latin typeface="Marianne" panose="02000000000000000000" pitchFamily="2" charset="0"/>
              </a:endParaRPr>
            </a:p>
          </p:txBody>
        </p:sp>
        <p:sp>
          <p:nvSpPr>
            <p:cNvPr id="34" name="Sous-titre 2">
              <a:extLst>
                <a:ext uri="{FF2B5EF4-FFF2-40B4-BE49-F238E27FC236}">
                  <a16:creationId xmlns:a16="http://schemas.microsoft.com/office/drawing/2014/main" xmlns="" id="{96826CA9-AE3A-E648-8701-2FA3319EDA60}"/>
                </a:ext>
              </a:extLst>
            </p:cNvPr>
            <p:cNvSpPr txBox="1">
              <a:spLocks/>
            </p:cNvSpPr>
            <p:nvPr/>
          </p:nvSpPr>
          <p:spPr>
            <a:xfrm>
              <a:off x="736979" y="4452181"/>
              <a:ext cx="726696" cy="103288"/>
            </a:xfrm>
            <a:prstGeom prst="rect">
              <a:avLst/>
            </a:prstGeom>
            <a:noFill/>
          </p:spPr>
          <p:txBody>
            <a:bodyPr lIns="0" tIns="0" rIns="0" bIns="0" anchor="t" anchorCtr="0"/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fr-FR" sz="600" b="1" dirty="0">
                  <a:solidFill>
                    <a:srgbClr val="E1000F"/>
                  </a:solidFill>
                  <a:latin typeface="Marianne" panose="02000000000000000000" pitchFamily="2" charset="0"/>
                  <a:cs typeface="Arial" panose="020B0604020202020204" pitchFamily="34" charset="0"/>
                </a:rPr>
                <a:t>&gt; 20</a:t>
              </a:r>
              <a:endParaRPr lang="fr-FR" sz="600" b="1" dirty="0">
                <a:solidFill>
                  <a:srgbClr val="E1000F"/>
                </a:solidFill>
                <a:latin typeface="Marianne" panose="02000000000000000000" pitchFamily="2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8646BAA8-51DB-ED4B-8FDE-B5669DAD9716}"/>
                </a:ext>
              </a:extLst>
            </p:cNvPr>
            <p:cNvSpPr/>
            <p:nvPr/>
          </p:nvSpPr>
          <p:spPr>
            <a:xfrm>
              <a:off x="449191" y="3679784"/>
              <a:ext cx="192658" cy="1944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9" name="Sous-titre 2">
              <a:extLst>
                <a:ext uri="{FF2B5EF4-FFF2-40B4-BE49-F238E27FC236}">
                  <a16:creationId xmlns:a16="http://schemas.microsoft.com/office/drawing/2014/main" xmlns="" id="{51A74024-5310-3E40-862E-51B8B635AFC2}"/>
                </a:ext>
              </a:extLst>
            </p:cNvPr>
            <p:cNvSpPr txBox="1">
              <a:spLocks/>
            </p:cNvSpPr>
            <p:nvPr/>
          </p:nvSpPr>
          <p:spPr>
            <a:xfrm>
              <a:off x="736978" y="3663909"/>
              <a:ext cx="726697" cy="297543"/>
            </a:xfrm>
            <a:prstGeom prst="rect">
              <a:avLst/>
            </a:prstGeom>
            <a:noFill/>
          </p:spPr>
          <p:txBody>
            <a:bodyPr lIns="0" tIns="0" rIns="0" bIns="0" anchor="t" anchorCtr="0"/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fr-FR" sz="600" b="1" dirty="0">
                  <a:solidFill>
                    <a:schemeClr val="accent6"/>
                  </a:solidFill>
                  <a:latin typeface="Marianne" panose="02000000000000000000" pitchFamily="2" charset="0"/>
                  <a:cs typeface="Arial" panose="020B0604020202020204" pitchFamily="34" charset="0"/>
                </a:rPr>
                <a:t>Aucune fermeture</a:t>
              </a:r>
              <a:br>
                <a:rPr lang="fr-FR" sz="600" b="1" dirty="0">
                  <a:solidFill>
                    <a:schemeClr val="accent6"/>
                  </a:solidFill>
                  <a:latin typeface="Marianne" panose="02000000000000000000" pitchFamily="2" charset="0"/>
                  <a:cs typeface="Arial" panose="020B0604020202020204" pitchFamily="34" charset="0"/>
                </a:rPr>
              </a:br>
              <a:r>
                <a:rPr lang="fr-FR" sz="600" b="1" dirty="0">
                  <a:solidFill>
                    <a:schemeClr val="accent6"/>
                  </a:solidFill>
                  <a:latin typeface="Marianne" panose="02000000000000000000" pitchFamily="2" charset="0"/>
                  <a:cs typeface="Arial" panose="020B0604020202020204" pitchFamily="34" charset="0"/>
                </a:rPr>
                <a:t>d’écoles et d’établissements</a:t>
              </a:r>
              <a:br>
                <a:rPr lang="fr-FR" sz="600" b="1" dirty="0">
                  <a:solidFill>
                    <a:schemeClr val="accent6"/>
                  </a:solidFill>
                  <a:latin typeface="Marianne" panose="02000000000000000000" pitchFamily="2" charset="0"/>
                  <a:cs typeface="Arial" panose="020B0604020202020204" pitchFamily="34" charset="0"/>
                </a:rPr>
              </a:br>
              <a:r>
                <a:rPr lang="fr-FR" sz="600" b="1" dirty="0">
                  <a:solidFill>
                    <a:schemeClr val="accent6"/>
                  </a:solidFill>
                  <a:latin typeface="Marianne" panose="02000000000000000000" pitchFamily="2" charset="0"/>
                  <a:cs typeface="Arial" panose="020B0604020202020204" pitchFamily="34" charset="0"/>
                </a:rPr>
                <a:t>scolaires</a:t>
              </a:r>
              <a:endParaRPr lang="fr-FR" sz="600" b="1" dirty="0">
                <a:solidFill>
                  <a:schemeClr val="accent6"/>
                </a:solidFill>
                <a:latin typeface="Marianne" panose="02000000000000000000" pitchFamily="2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6FA26AE6-2B74-E24B-A5E6-7538C50EBED2}"/>
                </a:ext>
              </a:extLst>
            </p:cNvPr>
            <p:cNvSpPr/>
            <p:nvPr/>
          </p:nvSpPr>
          <p:spPr>
            <a:xfrm>
              <a:off x="346899" y="3239416"/>
              <a:ext cx="1139521" cy="144696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Sous-titre 2">
              <a:extLst>
                <a:ext uri="{FF2B5EF4-FFF2-40B4-BE49-F238E27FC236}">
                  <a16:creationId xmlns:a16="http://schemas.microsoft.com/office/drawing/2014/main" xmlns="" id="{0C37C73A-0E35-D44D-AC59-E48F27A0DA68}"/>
                </a:ext>
              </a:extLst>
            </p:cNvPr>
            <p:cNvSpPr txBox="1">
              <a:spLocks/>
            </p:cNvSpPr>
            <p:nvPr/>
          </p:nvSpPr>
          <p:spPr>
            <a:xfrm>
              <a:off x="459687" y="3307725"/>
              <a:ext cx="699925" cy="83377"/>
            </a:xfrm>
            <a:prstGeom prst="rect">
              <a:avLst/>
            </a:prstGeom>
            <a:noFill/>
          </p:spPr>
          <p:txBody>
            <a:bodyPr lIns="0" tIns="0" rIns="0" bIns="0" anchor="t" anchorCtr="0"/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fr-FR" sz="600" b="1" dirty="0">
                  <a:latin typeface="Marianne" panose="02000000000000000000" pitchFamily="2" charset="0"/>
                  <a:cs typeface="Arial" panose="020B0604020202020204" pitchFamily="34" charset="0"/>
                </a:rPr>
                <a:t>LÉGENDE</a:t>
              </a:r>
              <a:endParaRPr lang="fr-FR" sz="600" b="1" dirty="0">
                <a:latin typeface="Marianne" panose="02000000000000000000" pitchFamily="2" charset="0"/>
              </a:endParaRPr>
            </a:p>
          </p:txBody>
        </p: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xmlns="" id="{192ABE23-8DDB-F549-A53B-59108BB31EF3}"/>
                </a:ext>
              </a:extLst>
            </p:cNvPr>
            <p:cNvCxnSpPr>
              <a:cxnSpLocks/>
            </p:cNvCxnSpPr>
            <p:nvPr/>
          </p:nvCxnSpPr>
          <p:spPr>
            <a:xfrm>
              <a:off x="387159" y="3419150"/>
              <a:ext cx="104974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Sous-titre 2">
              <a:extLst>
                <a:ext uri="{FF2B5EF4-FFF2-40B4-BE49-F238E27FC236}">
                  <a16:creationId xmlns:a16="http://schemas.microsoft.com/office/drawing/2014/main" xmlns="" id="{F7B9639E-E114-9F4D-AD72-30ED30D2A15D}"/>
                </a:ext>
              </a:extLst>
            </p:cNvPr>
            <p:cNvSpPr txBox="1">
              <a:spLocks/>
            </p:cNvSpPr>
            <p:nvPr/>
          </p:nvSpPr>
          <p:spPr>
            <a:xfrm>
              <a:off x="736978" y="3498855"/>
              <a:ext cx="726697" cy="83377"/>
            </a:xfrm>
            <a:prstGeom prst="rect">
              <a:avLst/>
            </a:prstGeom>
            <a:noFill/>
          </p:spPr>
          <p:txBody>
            <a:bodyPr lIns="0" tIns="0" rIns="0" bIns="0" anchor="t" anchorCtr="0"/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fr-FR" sz="600" b="1" dirty="0">
                  <a:latin typeface="Marianne" panose="02000000000000000000" pitchFamily="2" charset="0"/>
                  <a:cs typeface="Arial" panose="020B0604020202020204" pitchFamily="34" charset="0"/>
                </a:rPr>
                <a:t>Non communiqué</a:t>
              </a:r>
              <a:endParaRPr lang="fr-FR" sz="600" b="1" dirty="0">
                <a:latin typeface="Marianne" panose="02000000000000000000" pitchFamily="2" charset="0"/>
              </a:endParaRPr>
            </a:p>
          </p:txBody>
        </p:sp>
        <p:sp>
          <p:nvSpPr>
            <p:cNvPr id="44" name="Sous-titre 2">
              <a:extLst>
                <a:ext uri="{FF2B5EF4-FFF2-40B4-BE49-F238E27FC236}">
                  <a16:creationId xmlns:a16="http://schemas.microsoft.com/office/drawing/2014/main" xmlns="" id="{0A71D1B0-90F1-9847-91CE-4AB2A70D67A9}"/>
                </a:ext>
              </a:extLst>
            </p:cNvPr>
            <p:cNvSpPr txBox="1">
              <a:spLocks/>
            </p:cNvSpPr>
            <p:nvPr/>
          </p:nvSpPr>
          <p:spPr>
            <a:xfrm>
              <a:off x="444820" y="3493305"/>
              <a:ext cx="250883" cy="88927"/>
            </a:xfrm>
            <a:prstGeom prst="rect">
              <a:avLst/>
            </a:prstGeom>
            <a:noFill/>
          </p:spPr>
          <p:txBody>
            <a:bodyPr lIns="0" tIns="0" rIns="0" bIns="0" anchor="t" anchorCtr="0"/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fr-FR" sz="600" b="1" dirty="0">
                  <a:latin typeface="Marianne" panose="02000000000000000000" pitchFamily="2" charset="0"/>
                  <a:cs typeface="Arial" panose="020B0604020202020204" pitchFamily="34" charset="0"/>
                </a:rPr>
                <a:t>N. C.</a:t>
              </a:r>
              <a:endParaRPr lang="fr-FR" sz="600" b="1" dirty="0">
                <a:latin typeface="Marianne" panose="02000000000000000000" pitchFamily="2" charset="0"/>
              </a:endParaRPr>
            </a:p>
          </p:txBody>
        </p:sp>
      </p:grpSp>
      <p:sp>
        <p:nvSpPr>
          <p:cNvPr id="45" name="Espace réservé du pied de page 3">
            <a:extLst>
              <a:ext uri="{FF2B5EF4-FFF2-40B4-BE49-F238E27FC236}">
                <a16:creationId xmlns:a16="http://schemas.microsoft.com/office/drawing/2014/main" xmlns="" id="{649A697B-EDF8-6048-B76C-B1435EBD5EAF}"/>
              </a:ext>
            </a:extLst>
          </p:cNvPr>
          <p:cNvSpPr txBox="1">
            <a:spLocks/>
          </p:cNvSpPr>
          <p:nvPr/>
        </p:nvSpPr>
        <p:spPr>
          <a:xfrm rot="16200000">
            <a:off x="-1475003" y="6778406"/>
            <a:ext cx="3690357" cy="11934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600" baseline="0" dirty="0">
                <a:latin typeface="Marianne" panose="02000000000000000000" pitchFamily="2" charset="0"/>
              </a:rPr>
              <a:t>Sources : Ministère de l’Éducation nationale, de la Jeunesse et des Sports</a:t>
            </a:r>
          </a:p>
        </p:txBody>
      </p:sp>
      <p:pic>
        <p:nvPicPr>
          <p:cNvPr id="48" name="Image 4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99" y="305163"/>
            <a:ext cx="1600200" cy="97155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Espace réservé du pied de page 3">
            <a:extLst>
              <a:ext uri="{FF2B5EF4-FFF2-40B4-BE49-F238E27FC236}">
                <a16:creationId xmlns:a16="http://schemas.microsoft.com/office/drawing/2014/main" xmlns="" id="{D3CDFA8A-F779-4F4A-BC96-74D09613829E}"/>
              </a:ext>
            </a:extLst>
          </p:cNvPr>
          <p:cNvSpPr txBox="1">
            <a:spLocks/>
          </p:cNvSpPr>
          <p:nvPr/>
        </p:nvSpPr>
        <p:spPr>
          <a:xfrm>
            <a:off x="372097" y="9215704"/>
            <a:ext cx="59150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900" b="1" baseline="0" dirty="0">
                <a:latin typeface="Marianne" panose="02000000000000000000" pitchFamily="2" charset="0"/>
              </a:rPr>
              <a:t>Contact presse </a:t>
            </a:r>
            <a:r>
              <a:rPr lang="fr-FR" sz="900" baseline="0" dirty="0">
                <a:latin typeface="Marianne" panose="02000000000000000000" pitchFamily="2" charset="0"/>
              </a:rPr>
              <a:t/>
            </a:r>
            <a:br>
              <a:rPr lang="fr-FR" sz="900" baseline="0" dirty="0">
                <a:latin typeface="Marianne" panose="02000000000000000000" pitchFamily="2" charset="0"/>
              </a:rPr>
            </a:br>
            <a:r>
              <a:rPr lang="fr-FR" sz="900" baseline="0" dirty="0">
                <a:latin typeface="Marianne" panose="02000000000000000000" pitchFamily="2" charset="0"/>
              </a:rPr>
              <a:t>Tél. : 04 67 91 48 03</a:t>
            </a:r>
            <a:br>
              <a:rPr lang="fr-FR" sz="900" baseline="0" dirty="0">
                <a:latin typeface="Marianne" panose="02000000000000000000" pitchFamily="2" charset="0"/>
              </a:rPr>
            </a:br>
            <a:r>
              <a:rPr lang="fr-FR" sz="900" baseline="0" dirty="0">
                <a:latin typeface="Marianne" panose="02000000000000000000" pitchFamily="2" charset="0"/>
              </a:rPr>
              <a:t>communication@ac-montpellier.fr</a:t>
            </a:r>
          </a:p>
        </p:txBody>
      </p:sp>
    </p:spTree>
    <p:extLst>
      <p:ext uri="{BB962C8B-B14F-4D97-AF65-F5344CB8AC3E}">
        <p14:creationId xmlns:p14="http://schemas.microsoft.com/office/powerpoint/2010/main" val="3610629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ous-titre 2">
            <a:extLst>
              <a:ext uri="{FF2B5EF4-FFF2-40B4-BE49-F238E27FC236}">
                <a16:creationId xmlns:a16="http://schemas.microsoft.com/office/drawing/2014/main" xmlns="" id="{74355899-D606-4048-8DBD-A9C8736FDD9F}"/>
              </a:ext>
            </a:extLst>
          </p:cNvPr>
          <p:cNvSpPr txBox="1">
            <a:spLocks/>
          </p:cNvSpPr>
          <p:nvPr/>
        </p:nvSpPr>
        <p:spPr>
          <a:xfrm>
            <a:off x="252486" y="2258498"/>
            <a:ext cx="6474657" cy="1187229"/>
          </a:xfrm>
          <a:prstGeom prst="rect">
            <a:avLst/>
          </a:prstGeom>
          <a:noFill/>
        </p:spPr>
        <p:txBody>
          <a:bodyPr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dirty="0">
                <a:latin typeface="Marianne" panose="02000000000000000000" pitchFamily="2" charset="0"/>
              </a:rPr>
              <a:t>COMMUNIQUÉ DE PRESSE DU VENDREDI </a:t>
            </a:r>
            <a:r>
              <a:rPr lang="fr-FR" sz="1200" dirty="0" smtClean="0">
                <a:latin typeface="Marianne" panose="02000000000000000000" pitchFamily="2" charset="0"/>
              </a:rPr>
              <a:t>1</a:t>
            </a:r>
            <a:r>
              <a:rPr lang="fr-FR" sz="1200" baseline="30000" dirty="0" smtClean="0">
                <a:latin typeface="Marianne" panose="02000000000000000000" pitchFamily="2" charset="0"/>
              </a:rPr>
              <a:t>er</a:t>
            </a:r>
            <a:r>
              <a:rPr lang="fr-FR" sz="1200" dirty="0" smtClean="0">
                <a:latin typeface="Marianne" panose="02000000000000000000" pitchFamily="2" charset="0"/>
              </a:rPr>
              <a:t> OCTOBRE </a:t>
            </a:r>
            <a:r>
              <a:rPr lang="fr-FR" sz="1200" dirty="0" smtClean="0">
                <a:latin typeface="Marianne" panose="02000000000000000000" pitchFamily="2" charset="0"/>
              </a:rPr>
              <a:t>2021</a:t>
            </a:r>
            <a:endParaRPr lang="fr-FR" sz="1200" dirty="0">
              <a:latin typeface="Marianne" panose="02000000000000000000" pitchFamily="2" charset="0"/>
            </a:endParaRPr>
          </a:p>
          <a:p>
            <a:r>
              <a:rPr lang="fr-FR" b="1" dirty="0">
                <a:solidFill>
                  <a:srgbClr val="000091"/>
                </a:solidFill>
                <a:latin typeface="Marianne" panose="02000000000000000000" pitchFamily="2" charset="0"/>
              </a:rPr>
              <a:t>FERMETURES D’ÉCOLES ET ÉTABLISSEMENTS SCOLAIRES PAR DÉPARTEMENT</a:t>
            </a:r>
            <a:br>
              <a:rPr lang="fr-FR" b="1" dirty="0">
                <a:solidFill>
                  <a:srgbClr val="000091"/>
                </a:solidFill>
                <a:latin typeface="Marianne" panose="02000000000000000000" pitchFamily="2" charset="0"/>
              </a:rPr>
            </a:br>
            <a:r>
              <a:rPr lang="fr-FR" sz="1200" dirty="0">
                <a:solidFill>
                  <a:srgbClr val="000091"/>
                </a:solidFill>
                <a:latin typeface="Marianne" panose="02000000000000000000" pitchFamily="2" charset="0"/>
              </a:rPr>
              <a:t>Données arrêtées au jeudi à 13 h</a:t>
            </a:r>
            <a:endParaRPr lang="fr-FR" sz="1200" cap="all" dirty="0">
              <a:latin typeface="Marianne" panose="02000000000000000000" pitchFamily="2" charset="0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xmlns="" id="{1E67F66A-DC7E-C347-9B93-B48F9725157E}"/>
              </a:ext>
            </a:extLst>
          </p:cNvPr>
          <p:cNvSpPr txBox="1">
            <a:spLocks/>
          </p:cNvSpPr>
          <p:nvPr/>
        </p:nvSpPr>
        <p:spPr>
          <a:xfrm>
            <a:off x="5104572" y="1651445"/>
            <a:ext cx="1269724" cy="462360"/>
          </a:xfrm>
          <a:prstGeom prst="rect">
            <a:avLst/>
          </a:prstGeom>
          <a:solidFill>
            <a:srgbClr val="000091"/>
          </a:solidFill>
        </p:spPr>
        <p:txBody>
          <a:bodyPr lIns="144000" tIns="144000" rIns="144000" bIns="144000"/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>
                <a:solidFill>
                  <a:schemeClr val="bg1"/>
                </a:solidFill>
                <a:latin typeface="Marianne ExtraBold" panose="02000000000000000000" pitchFamily="2" charset="0"/>
                <a:cs typeface="Arial" panose="020B0604020202020204" pitchFamily="34" charset="0"/>
              </a:rPr>
              <a:t>COVID-19</a:t>
            </a: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xmlns="" id="{E659CEF1-DE07-D34D-A651-0908B6C31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525659"/>
              </p:ext>
            </p:extLst>
          </p:nvPr>
        </p:nvGraphicFramePr>
        <p:xfrm>
          <a:off x="429849" y="4079292"/>
          <a:ext cx="5944448" cy="35661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881000">
                  <a:extLst>
                    <a:ext uri="{9D8B030D-6E8A-4147-A177-3AD203B41FA5}">
                      <a16:colId xmlns:a16="http://schemas.microsoft.com/office/drawing/2014/main" xmlns="" val="4095344299"/>
                    </a:ext>
                  </a:extLst>
                </a:gridCol>
                <a:gridCol w="2081967">
                  <a:extLst>
                    <a:ext uri="{9D8B030D-6E8A-4147-A177-3AD203B41FA5}">
                      <a16:colId xmlns:a16="http://schemas.microsoft.com/office/drawing/2014/main" xmlns="" val="3746981884"/>
                    </a:ext>
                  </a:extLst>
                </a:gridCol>
                <a:gridCol w="1981481">
                  <a:extLst>
                    <a:ext uri="{9D8B030D-6E8A-4147-A177-3AD203B41FA5}">
                      <a16:colId xmlns:a16="http://schemas.microsoft.com/office/drawing/2014/main" xmlns="" val="3792820830"/>
                    </a:ext>
                  </a:extLst>
                </a:gridCol>
              </a:tblGrid>
              <a:tr h="353853">
                <a:tc>
                  <a:txBody>
                    <a:bodyPr/>
                    <a:lstStyle/>
                    <a:p>
                      <a:r>
                        <a:rPr lang="fr-FR" sz="900" b="1" i="0" kern="500" spc="0" baseline="0" dirty="0">
                          <a:latin typeface="Marianne" panose="02000000000000000000" pitchFamily="2" charset="0"/>
                        </a:rPr>
                        <a:t>DÉPARTEMENTS</a:t>
                      </a:r>
                    </a:p>
                  </a:txBody>
                  <a:tcPr>
                    <a:lnL w="3175" cap="flat" cmpd="sng" algn="ctr">
                      <a:solidFill>
                        <a:srgbClr val="000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0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0000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1" i="0" dirty="0">
                          <a:latin typeface="Marianne" panose="02000000000000000000" pitchFamily="2" charset="0"/>
                        </a:rPr>
                        <a:t>STRUCTURE SCOLAIRE</a:t>
                      </a:r>
                      <a:br>
                        <a:rPr lang="fr-FR" sz="900" b="1" i="0" dirty="0">
                          <a:latin typeface="Marianne" panose="02000000000000000000" pitchFamily="2" charset="0"/>
                        </a:rPr>
                      </a:br>
                      <a:r>
                        <a:rPr lang="fr-FR" sz="900" b="1" i="0" dirty="0">
                          <a:latin typeface="Marianne" panose="02000000000000000000" pitchFamily="2" charset="0"/>
                        </a:rPr>
                        <a:t>FERMÉE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000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1" i="0" dirty="0">
                          <a:latin typeface="Marianne" panose="02000000000000000000" pitchFamily="2" charset="0"/>
                        </a:rPr>
                        <a:t>CLASSES</a:t>
                      </a:r>
                      <a:br>
                        <a:rPr lang="fr-FR" sz="900" b="1" i="0" dirty="0">
                          <a:latin typeface="Marianne" panose="02000000000000000000" pitchFamily="2" charset="0"/>
                        </a:rPr>
                      </a:br>
                      <a:r>
                        <a:rPr lang="fr-FR" sz="900" b="1" i="0" dirty="0">
                          <a:latin typeface="Marianne" panose="02000000000000000000" pitchFamily="2" charset="0"/>
                        </a:rPr>
                        <a:t>FERMÉES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000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0000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9911855"/>
                  </a:ext>
                </a:extLst>
              </a:tr>
              <a:tr h="619242">
                <a:tc>
                  <a:txBody>
                    <a:bodyPr/>
                    <a:lstStyle/>
                    <a:p>
                      <a:r>
                        <a:rPr lang="fr-FR" sz="900" b="1" i="0" dirty="0">
                          <a:solidFill>
                            <a:srgbClr val="000091"/>
                          </a:solidFill>
                          <a:latin typeface="Marianne" panose="02000000000000000000" pitchFamily="2" charset="0"/>
                        </a:rPr>
                        <a:t>Aude</a:t>
                      </a:r>
                    </a:p>
                  </a:txBody>
                  <a:tcPr>
                    <a:lnL w="3175" cap="flat" cmpd="sng" algn="ctr">
                      <a:solidFill>
                        <a:srgbClr val="000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7E8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 0 dont :</a:t>
                      </a:r>
                    </a:p>
                    <a:p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•</a:t>
                      </a:r>
                      <a:r>
                        <a:rPr lang="fr-FR" sz="900" b="0" i="0" baseline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 0</a:t>
                      </a: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 école</a:t>
                      </a:r>
                    </a:p>
                    <a:p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• 0 collège</a:t>
                      </a:r>
                      <a:b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</a:b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• 0 lycée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i="0" dirty="0">
                          <a:solidFill>
                            <a:srgbClr val="E1000F"/>
                          </a:solidFill>
                          <a:latin typeface="Marianne" panose="02000000000000000000" pitchFamily="2" charset="0"/>
                        </a:rPr>
                        <a:t/>
                      </a:r>
                      <a:br>
                        <a:rPr lang="fr-FR" sz="900" b="0" i="0" dirty="0">
                          <a:solidFill>
                            <a:srgbClr val="E1000F"/>
                          </a:solidFill>
                          <a:latin typeface="Marianne" panose="02000000000000000000" pitchFamily="2" charset="0"/>
                        </a:rPr>
                      </a:br>
                      <a:r>
                        <a:rPr lang="fr-FR" sz="900" b="0" i="0" dirty="0">
                          <a:solidFill>
                            <a:srgbClr val="E1000F"/>
                          </a:solidFill>
                          <a:latin typeface="Marianne" panose="02000000000000000000" pitchFamily="2" charset="0"/>
                        </a:rPr>
                        <a:t>12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7E8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4764229"/>
                  </a:ext>
                </a:extLst>
              </a:tr>
              <a:tr h="619242">
                <a:tc>
                  <a:txBody>
                    <a:bodyPr/>
                    <a:lstStyle/>
                    <a:p>
                      <a:r>
                        <a:rPr lang="fr-FR" sz="900" b="1" i="0" dirty="0">
                          <a:solidFill>
                            <a:srgbClr val="000091"/>
                          </a:solidFill>
                          <a:latin typeface="Marianne" panose="02000000000000000000" pitchFamily="2" charset="0"/>
                        </a:rPr>
                        <a:t>Gard</a:t>
                      </a:r>
                    </a:p>
                  </a:txBody>
                  <a:tcPr>
                    <a:lnL w="3175" cap="flat" cmpd="sng" algn="ctr">
                      <a:solidFill>
                        <a:srgbClr val="000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i="0" kern="120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fr-FR" sz="900" b="1" i="0" dirty="0">
                          <a:solidFill>
                            <a:srgbClr val="E1000F"/>
                          </a:solidFill>
                          <a:latin typeface="Marianne" panose="02000000000000000000" pitchFamily="2" charset="0"/>
                        </a:rPr>
                        <a:t> </a:t>
                      </a: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dont :</a:t>
                      </a:r>
                    </a:p>
                    <a:p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• 0 école</a:t>
                      </a:r>
                    </a:p>
                    <a:p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• 0 collège</a:t>
                      </a:r>
                      <a:b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</a:b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• 0 lycée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900" b="0" i="0" dirty="0">
                        <a:solidFill>
                          <a:srgbClr val="E1000F"/>
                        </a:solidFill>
                        <a:latin typeface="Marianne" panose="02000000000000000000" pitchFamily="2" charset="0"/>
                      </a:endParaRPr>
                    </a:p>
                    <a:p>
                      <a:r>
                        <a:rPr lang="fr-FR" sz="900" b="0" i="0" dirty="0">
                          <a:solidFill>
                            <a:srgbClr val="E1000F"/>
                          </a:solidFill>
                          <a:latin typeface="Marianne" panose="02000000000000000000" pitchFamily="2" charset="0"/>
                        </a:rPr>
                        <a:t>33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32309563"/>
                  </a:ext>
                </a:extLst>
              </a:tr>
              <a:tr h="619242">
                <a:tc>
                  <a:txBody>
                    <a:bodyPr/>
                    <a:lstStyle/>
                    <a:p>
                      <a:r>
                        <a:rPr lang="fr-FR" sz="900" b="1" i="0" dirty="0">
                          <a:solidFill>
                            <a:srgbClr val="000091"/>
                          </a:solidFill>
                          <a:latin typeface="Marianne" panose="02000000000000000000" pitchFamily="2" charset="0"/>
                        </a:rPr>
                        <a:t>Hérault</a:t>
                      </a:r>
                    </a:p>
                  </a:txBody>
                  <a:tcPr>
                    <a:lnL w="3175" cap="flat" cmpd="sng" algn="ctr">
                      <a:solidFill>
                        <a:srgbClr val="000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7E8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1" i="0" baseline="0" dirty="0">
                          <a:solidFill>
                            <a:srgbClr val="E1000F"/>
                          </a:solidFill>
                          <a:latin typeface="Marianne" panose="02000000000000000000" pitchFamily="2" charset="0"/>
                        </a:rPr>
                        <a:t> </a:t>
                      </a:r>
                      <a:r>
                        <a:rPr lang="fr-FR" sz="900" b="0" i="0" kern="120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  <a:ea typeface="+mn-ea"/>
                          <a:cs typeface="+mn-cs"/>
                        </a:rPr>
                        <a:t> 0 </a:t>
                      </a: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dont :</a:t>
                      </a:r>
                    </a:p>
                    <a:p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• 0 école</a:t>
                      </a:r>
                    </a:p>
                    <a:p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• 0 collège</a:t>
                      </a:r>
                      <a:b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</a:b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• 0 lycée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7E8F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 b="0" i="0" baseline="0" dirty="0">
                        <a:solidFill>
                          <a:srgbClr val="E1000F"/>
                        </a:solidFill>
                        <a:latin typeface="Marianne" panose="02000000000000000000" pitchFamily="2" charset="0"/>
                      </a:endParaRPr>
                    </a:p>
                    <a:p>
                      <a:r>
                        <a:rPr lang="fr-FR" sz="900" b="0" i="0" baseline="0" dirty="0">
                          <a:solidFill>
                            <a:srgbClr val="E1000F"/>
                          </a:solidFill>
                          <a:latin typeface="Marianne" panose="02000000000000000000" pitchFamily="2" charset="0"/>
                        </a:rPr>
                        <a:t>4</a:t>
                      </a:r>
                      <a:endParaRPr lang="fr-FR" sz="900" b="0" i="0" dirty="0">
                        <a:solidFill>
                          <a:srgbClr val="E1000F"/>
                        </a:solidFill>
                        <a:latin typeface="Marianne" panose="02000000000000000000" pitchFamily="2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7E8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3245556"/>
                  </a:ext>
                </a:extLst>
              </a:tr>
              <a:tr h="619242">
                <a:tc>
                  <a:txBody>
                    <a:bodyPr/>
                    <a:lstStyle/>
                    <a:p>
                      <a:r>
                        <a:rPr lang="fr-FR" sz="900" b="1" i="0" dirty="0">
                          <a:solidFill>
                            <a:srgbClr val="000091"/>
                          </a:solidFill>
                          <a:latin typeface="Marianne" panose="02000000000000000000" pitchFamily="2" charset="0"/>
                        </a:rPr>
                        <a:t>Lozère</a:t>
                      </a:r>
                    </a:p>
                  </a:txBody>
                  <a:tcPr>
                    <a:lnL w="3175" cap="flat" cmpd="sng" algn="ctr">
                      <a:solidFill>
                        <a:srgbClr val="000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1" i="0" baseline="0" dirty="0">
                          <a:solidFill>
                            <a:srgbClr val="FF0000"/>
                          </a:solidFill>
                          <a:latin typeface="Marianne" panose="02000000000000000000" pitchFamily="2" charset="0"/>
                        </a:rPr>
                        <a:t> </a:t>
                      </a:r>
                      <a:r>
                        <a:rPr lang="fr-FR" sz="900" b="0" i="0" kern="1200" baseline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fr-FR" sz="900" b="1" i="0" baseline="0" dirty="0">
                          <a:solidFill>
                            <a:srgbClr val="FF0000"/>
                          </a:solidFill>
                          <a:latin typeface="Marianne" panose="02000000000000000000" pitchFamily="2" charset="0"/>
                        </a:rPr>
                        <a:t> </a:t>
                      </a: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dont :</a:t>
                      </a:r>
                    </a:p>
                    <a:p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•</a:t>
                      </a:r>
                      <a:r>
                        <a:rPr lang="fr-FR" sz="900" b="0" i="0" baseline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 0</a:t>
                      </a: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 école</a:t>
                      </a:r>
                    </a:p>
                    <a:p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• 0 collège</a:t>
                      </a:r>
                      <a:b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</a:b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• 0 lycée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i="0" dirty="0">
                          <a:solidFill>
                            <a:srgbClr val="E1000F"/>
                          </a:solidFill>
                          <a:latin typeface="Marianne" panose="02000000000000000000" pitchFamily="2" charset="0"/>
                        </a:rPr>
                        <a:t/>
                      </a:r>
                      <a:br>
                        <a:rPr lang="fr-FR" sz="900" b="0" i="0" dirty="0">
                          <a:solidFill>
                            <a:srgbClr val="E1000F"/>
                          </a:solidFill>
                          <a:latin typeface="Marianne" panose="02000000000000000000" pitchFamily="2" charset="0"/>
                        </a:rPr>
                      </a:br>
                      <a:r>
                        <a:rPr lang="fr-FR" sz="900" b="0" i="0" dirty="0">
                          <a:solidFill>
                            <a:srgbClr val="E1000F"/>
                          </a:solidFill>
                          <a:latin typeface="Marianne" panose="02000000000000000000" pitchFamily="2" charset="0"/>
                        </a:rPr>
                        <a:t>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27228899"/>
                  </a:ext>
                </a:extLst>
              </a:tr>
              <a:tr h="619242">
                <a:tc>
                  <a:txBody>
                    <a:bodyPr/>
                    <a:lstStyle/>
                    <a:p>
                      <a:r>
                        <a:rPr lang="fr-FR" sz="900" b="1" i="0" dirty="0">
                          <a:solidFill>
                            <a:srgbClr val="000091"/>
                          </a:solidFill>
                          <a:latin typeface="Marianne" panose="02000000000000000000" pitchFamily="2" charset="0"/>
                        </a:rPr>
                        <a:t>Pyrénées-Orientales</a:t>
                      </a:r>
                    </a:p>
                  </a:txBody>
                  <a:tcPr>
                    <a:lnL w="3175" cap="flat" cmpd="sng" algn="ctr">
                      <a:solidFill>
                        <a:srgbClr val="000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i="0" kern="120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  <a:ea typeface="+mn-ea"/>
                          <a:cs typeface="+mn-cs"/>
                        </a:rPr>
                        <a:t> 0 </a:t>
                      </a: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dont :</a:t>
                      </a:r>
                    </a:p>
                    <a:p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• 0 école</a:t>
                      </a:r>
                    </a:p>
                    <a:p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• 0 collège</a:t>
                      </a:r>
                      <a:b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</a:b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Marianne" panose="02000000000000000000" pitchFamily="2" charset="0"/>
                        </a:rPr>
                        <a:t>• 0 lycée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F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 b="0" i="0" dirty="0">
                        <a:solidFill>
                          <a:srgbClr val="E1000F"/>
                        </a:solidFill>
                        <a:latin typeface="Marianne" panose="02000000000000000000" pitchFamily="2" charset="0"/>
                      </a:endParaRPr>
                    </a:p>
                    <a:p>
                      <a:r>
                        <a:rPr lang="fr-FR" sz="900" b="0" i="0" dirty="0">
                          <a:solidFill>
                            <a:srgbClr val="E1000F"/>
                          </a:solidFill>
                          <a:latin typeface="Marianne" panose="02000000000000000000" pitchFamily="2" charset="0"/>
                        </a:rPr>
                        <a:t>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69207273"/>
                  </a:ext>
                </a:extLst>
              </a:tr>
            </a:tbl>
          </a:graphicData>
        </a:graphic>
      </p:graphicFrame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64BCEE46-7A2B-0A4F-8170-4BFD18C16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808" y="3560013"/>
            <a:ext cx="783220" cy="473034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5DA5F5AB-8CA1-DA43-9A79-495CABD48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442" y="3537014"/>
            <a:ext cx="697918" cy="573844"/>
          </a:xfrm>
          <a:prstGeom prst="rect">
            <a:avLst/>
          </a:prstGeom>
        </p:spPr>
      </p:pic>
      <p:sp>
        <p:nvSpPr>
          <p:cNvPr id="8" name="Espace réservé du pied de page 3">
            <a:extLst>
              <a:ext uri="{FF2B5EF4-FFF2-40B4-BE49-F238E27FC236}">
                <a16:creationId xmlns:a16="http://schemas.microsoft.com/office/drawing/2014/main" xmlns="" id="{C3025D8D-2AB6-9B42-A794-4F2DA864F9C4}"/>
              </a:ext>
            </a:extLst>
          </p:cNvPr>
          <p:cNvSpPr txBox="1">
            <a:spLocks/>
          </p:cNvSpPr>
          <p:nvPr/>
        </p:nvSpPr>
        <p:spPr>
          <a:xfrm rot="16200000">
            <a:off x="-1412904" y="5802700"/>
            <a:ext cx="3566160" cy="11934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600" baseline="0" dirty="0">
                <a:latin typeface="Marianne" panose="02000000000000000000" pitchFamily="2" charset="0"/>
              </a:rPr>
              <a:t>Sources : Ministère de l’Éducation nationale, de la Jeunesse et des Sports</a:t>
            </a:r>
          </a:p>
        </p:txBody>
      </p:sp>
      <p:pic>
        <p:nvPicPr>
          <p:cNvPr id="9" name="Imag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48" y="305163"/>
            <a:ext cx="1600200" cy="9715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Espace réservé du pied de page 3">
            <a:extLst>
              <a:ext uri="{FF2B5EF4-FFF2-40B4-BE49-F238E27FC236}">
                <a16:creationId xmlns:a16="http://schemas.microsoft.com/office/drawing/2014/main" xmlns="" id="{D3CDFA8A-F779-4F4A-BC96-74D09613829E}"/>
              </a:ext>
            </a:extLst>
          </p:cNvPr>
          <p:cNvSpPr txBox="1">
            <a:spLocks/>
          </p:cNvSpPr>
          <p:nvPr/>
        </p:nvSpPr>
        <p:spPr>
          <a:xfrm>
            <a:off x="372097" y="9215704"/>
            <a:ext cx="59150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900" b="1" baseline="0" dirty="0">
                <a:latin typeface="Marianne" panose="02000000000000000000" pitchFamily="2" charset="0"/>
              </a:rPr>
              <a:t>Contact presse </a:t>
            </a:r>
            <a:r>
              <a:rPr lang="fr-FR" sz="900" baseline="0" dirty="0">
                <a:latin typeface="Marianne" panose="02000000000000000000" pitchFamily="2" charset="0"/>
              </a:rPr>
              <a:t/>
            </a:r>
            <a:br>
              <a:rPr lang="fr-FR" sz="900" baseline="0" dirty="0">
                <a:latin typeface="Marianne" panose="02000000000000000000" pitchFamily="2" charset="0"/>
              </a:rPr>
            </a:br>
            <a:r>
              <a:rPr lang="fr-FR" sz="900" baseline="0" dirty="0">
                <a:latin typeface="Marianne" panose="02000000000000000000" pitchFamily="2" charset="0"/>
              </a:rPr>
              <a:t>Tél. : 04 67 91 48 03</a:t>
            </a:r>
            <a:br>
              <a:rPr lang="fr-FR" sz="900" baseline="0" dirty="0">
                <a:latin typeface="Marianne" panose="02000000000000000000" pitchFamily="2" charset="0"/>
              </a:rPr>
            </a:br>
            <a:r>
              <a:rPr lang="fr-FR" sz="900" baseline="0" dirty="0">
                <a:latin typeface="Marianne" panose="02000000000000000000" pitchFamily="2" charset="0"/>
              </a:rPr>
              <a:t>communication@ac-montpellier.fr</a:t>
            </a:r>
          </a:p>
        </p:txBody>
      </p:sp>
    </p:spTree>
    <p:extLst>
      <p:ext uri="{BB962C8B-B14F-4D97-AF65-F5344CB8AC3E}">
        <p14:creationId xmlns:p14="http://schemas.microsoft.com/office/powerpoint/2010/main" val="28209115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4339</TotalTime>
  <Words>246</Words>
  <Application>Microsoft Office PowerPoint</Application>
  <PresentationFormat>Format A4 (210 x 297 mm)</PresentationFormat>
  <Paragraphs>89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Trebuchet Lucile</cp:lastModifiedBy>
  <cp:revision>358</cp:revision>
  <cp:lastPrinted>2021-10-01T06:48:42Z</cp:lastPrinted>
  <dcterms:created xsi:type="dcterms:W3CDTF">2020-09-15T08:51:26Z</dcterms:created>
  <dcterms:modified xsi:type="dcterms:W3CDTF">2021-10-01T07:56:11Z</dcterms:modified>
</cp:coreProperties>
</file>